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a Hamah Alfidaa" charset="1" panose="00000500000000000000"/>
      <p:regular r:id="rId28"/>
    </p:embeddedFont>
    <p:embeddedFont>
      <p:font typeface="Tek Tall Arabic Bold" charset="1" panose="00000000000000000000"/>
      <p:regular r:id="rId29"/>
    </p:embeddedFont>
    <p:embeddedFont>
      <p:font typeface="TT Chocolates Bold" charset="1" panose="02000803020000020003"/>
      <p:regular r:id="rId30"/>
    </p:embeddedFont>
    <p:embeddedFont>
      <p:font typeface="Open Sans Bold" charset="1" panose="020B0806030504020204"/>
      <p:regular r:id="rId31"/>
    </p:embeddedFont>
    <p:embeddedFont>
      <p:font typeface="TT Chocolates" charset="1" panose="020005030200000200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9.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9.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2.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4.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7.pn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1454635"/>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426670" y="2652842"/>
            <a:ext cx="8334816" cy="4449318"/>
          </a:xfrm>
          <a:prstGeom prst="rect">
            <a:avLst/>
          </a:prstGeom>
        </p:spPr>
        <p:txBody>
          <a:bodyPr anchor="t" rtlCol="false" tIns="0" lIns="0" bIns="0" rIns="0">
            <a:spAutoFit/>
          </a:bodyPr>
          <a:lstStyle/>
          <a:p>
            <a:pPr algn="l">
              <a:lnSpc>
                <a:spcPts val="16206"/>
              </a:lnSpc>
            </a:pPr>
            <a:r>
              <a:rPr lang="en-US" sz="22200">
                <a:solidFill>
                  <a:srgbClr val="FFFFFF"/>
                </a:solidFill>
                <a:latin typeface="Ara Hamah Alfidaa"/>
                <a:ea typeface="Ara Hamah Alfidaa"/>
                <a:cs typeface="Ara Hamah Alfidaa"/>
                <a:sym typeface="Ara Hamah Alfidaa"/>
              </a:rPr>
              <a:t>FOREST GATE </a:t>
            </a:r>
          </a:p>
        </p:txBody>
      </p:sp>
      <p:sp>
        <p:nvSpPr>
          <p:cNvPr name="Freeform 5" id="5"/>
          <p:cNvSpPr/>
          <p:nvPr/>
        </p:nvSpPr>
        <p:spPr>
          <a:xfrm flipH="false" flipV="false" rot="0">
            <a:off x="1404153" y="6798564"/>
            <a:ext cx="7115854" cy="1358481"/>
          </a:xfrm>
          <a:custGeom>
            <a:avLst/>
            <a:gdLst/>
            <a:ahLst/>
            <a:cxnLst/>
            <a:rect r="r" b="b" t="t" l="l"/>
            <a:pathLst>
              <a:path h="1358481" w="7115854">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062465" y="8258677"/>
            <a:ext cx="6102269" cy="635808"/>
            <a:chOff x="0" y="0"/>
            <a:chExt cx="3900488" cy="406400"/>
          </a:xfrm>
        </p:grpSpPr>
        <p:sp>
          <p:nvSpPr>
            <p:cNvPr name="Freeform 7" id="7"/>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8" id="8"/>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grpSp>
        <p:nvGrpSpPr>
          <p:cNvPr name="Group 9" id="9"/>
          <p:cNvGrpSpPr/>
          <p:nvPr/>
        </p:nvGrpSpPr>
        <p:grpSpPr>
          <a:xfrm rot="0">
            <a:off x="11376843" y="1921086"/>
            <a:ext cx="4736757" cy="2461114"/>
            <a:chOff x="0" y="0"/>
            <a:chExt cx="1048905" cy="544988"/>
          </a:xfrm>
        </p:grpSpPr>
        <p:sp>
          <p:nvSpPr>
            <p:cNvPr name="Freeform 10" id="10"/>
            <p:cNvSpPr/>
            <p:nvPr/>
          </p:nvSpPr>
          <p:spPr>
            <a:xfrm flipH="false" flipV="false" rot="0">
              <a:off x="0" y="0"/>
              <a:ext cx="1048905" cy="544988"/>
            </a:xfrm>
            <a:custGeom>
              <a:avLst/>
              <a:gdLst/>
              <a:ahLst/>
              <a:cxnLst/>
              <a:rect r="r" b="b" t="t" l="l"/>
              <a:pathLst>
                <a:path h="544988" w="1048905">
                  <a:moveTo>
                    <a:pt x="37592" y="0"/>
                  </a:moveTo>
                  <a:lnTo>
                    <a:pt x="1011313" y="0"/>
                  </a:lnTo>
                  <a:cubicBezTo>
                    <a:pt x="1021283" y="0"/>
                    <a:pt x="1030845" y="3961"/>
                    <a:pt x="1037895" y="11010"/>
                  </a:cubicBezTo>
                  <a:cubicBezTo>
                    <a:pt x="1044945" y="18060"/>
                    <a:pt x="1048905" y="27622"/>
                    <a:pt x="1048905" y="37592"/>
                  </a:cubicBezTo>
                  <a:lnTo>
                    <a:pt x="1048905" y="507396"/>
                  </a:lnTo>
                  <a:cubicBezTo>
                    <a:pt x="1048905" y="517366"/>
                    <a:pt x="1044945" y="526928"/>
                    <a:pt x="1037895" y="533978"/>
                  </a:cubicBezTo>
                  <a:cubicBezTo>
                    <a:pt x="1030845" y="541028"/>
                    <a:pt x="1021283" y="544988"/>
                    <a:pt x="1011313" y="544988"/>
                  </a:cubicBezTo>
                  <a:lnTo>
                    <a:pt x="37592" y="544988"/>
                  </a:lnTo>
                  <a:cubicBezTo>
                    <a:pt x="16831" y="544988"/>
                    <a:pt x="0" y="528158"/>
                    <a:pt x="0" y="507396"/>
                  </a:cubicBezTo>
                  <a:lnTo>
                    <a:pt x="0" y="37592"/>
                  </a:lnTo>
                  <a:cubicBezTo>
                    <a:pt x="0" y="27622"/>
                    <a:pt x="3961" y="18060"/>
                    <a:pt x="11010" y="11010"/>
                  </a:cubicBezTo>
                  <a:cubicBezTo>
                    <a:pt x="18060" y="3961"/>
                    <a:pt x="27622" y="0"/>
                    <a:pt x="37592" y="0"/>
                  </a:cubicBezTo>
                  <a:close/>
                </a:path>
              </a:pathLst>
            </a:custGeom>
            <a:blipFill>
              <a:blip r:embed="rId6"/>
              <a:stretch>
                <a:fillRect l="0" t="-10626" r="0" b="-10626"/>
              </a:stretch>
            </a:blipFill>
          </p:spPr>
        </p:sp>
      </p:grpSp>
      <p:sp>
        <p:nvSpPr>
          <p:cNvPr name="TextBox 11" id="11"/>
          <p:cNvSpPr txBox="true"/>
          <p:nvPr/>
        </p:nvSpPr>
        <p:spPr>
          <a:xfrm rot="0">
            <a:off x="1047750" y="6930710"/>
            <a:ext cx="6805701" cy="936625"/>
          </a:xfrm>
          <a:prstGeom prst="rect">
            <a:avLst/>
          </a:prstGeom>
        </p:spPr>
        <p:txBody>
          <a:bodyPr anchor="t" rtlCol="false" tIns="0" lIns="0" bIns="0" rIns="0">
            <a:spAutoFit/>
          </a:bodyPr>
          <a:lstStyle/>
          <a:p>
            <a:pPr algn="ctr">
              <a:lnSpc>
                <a:spcPts val="7699"/>
              </a:lnSpc>
            </a:pPr>
            <a:r>
              <a:rPr lang="en-US" b="true" sz="5499" spc="478">
                <a:solidFill>
                  <a:srgbClr val="232E54"/>
                </a:solidFill>
                <a:latin typeface="Tek Tall Arabic Bold"/>
                <a:ea typeface="Tek Tall Arabic Bold"/>
                <a:cs typeface="Tek Tall Arabic Bold"/>
                <a:sym typeface="Tek Tall Arabic Bold"/>
              </a:rPr>
              <a:t>Let’s start!</a:t>
            </a:r>
          </a:p>
        </p:txBody>
      </p:sp>
      <p:sp>
        <p:nvSpPr>
          <p:cNvPr name="TextBox 12" id="12"/>
          <p:cNvSpPr txBox="true"/>
          <p:nvPr/>
        </p:nvSpPr>
        <p:spPr>
          <a:xfrm rot="0">
            <a:off x="13062465" y="8361634"/>
            <a:ext cx="4658006" cy="382270"/>
          </a:xfrm>
          <a:prstGeom prst="rect">
            <a:avLst/>
          </a:prstGeom>
        </p:spPr>
        <p:txBody>
          <a:bodyPr anchor="t" rtlCol="false" tIns="0" lIns="0" bIns="0" rIns="0">
            <a:spAutoFit/>
          </a:bodyPr>
          <a:lstStyle/>
          <a:p>
            <a:pPr algn="ctr">
              <a:lnSpc>
                <a:spcPts val="3079"/>
              </a:lnSpc>
              <a:spcBef>
                <a:spcPct val="0"/>
              </a:spcBef>
            </a:pPr>
            <a:r>
              <a:rPr lang="en-US" b="true" sz="2199">
                <a:solidFill>
                  <a:srgbClr val="A036BB"/>
                </a:solidFill>
                <a:latin typeface="TT Chocolates Bold"/>
                <a:ea typeface="TT Chocolates Bold"/>
                <a:cs typeface="TT Chocolates Bold"/>
                <a:sym typeface="TT Chocolates Bold"/>
              </a:rPr>
              <a:t>Presented by GR ISI 2</a:t>
            </a:r>
          </a:p>
        </p:txBody>
      </p:sp>
      <p:sp>
        <p:nvSpPr>
          <p:cNvPr name="TextBox 13" id="13"/>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84423" y="1028700"/>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5875" r="0" b="-5875"/>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293268" y="4289604"/>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145220" y="4502849"/>
            <a:ext cx="4966032" cy="1749425"/>
          </a:xfrm>
          <a:prstGeom prst="rect">
            <a:avLst/>
          </a:prstGeom>
        </p:spPr>
        <p:txBody>
          <a:bodyPr anchor="t" rtlCol="false" tIns="0" lIns="0" bIns="0" rIns="0">
            <a:spAutoFit/>
          </a:bodyPr>
          <a:lstStyle/>
          <a:p>
            <a:pPr algn="ctr">
              <a:lnSpc>
                <a:spcPts val="7000"/>
              </a:lnSpc>
            </a:pPr>
            <a:r>
              <a:rPr lang="en-US" sz="5000">
                <a:solidFill>
                  <a:srgbClr val="001E70"/>
                </a:solidFill>
                <a:latin typeface="Ara Hamah Alfidaa"/>
                <a:ea typeface="Ara Hamah Alfidaa"/>
                <a:cs typeface="Ara Hamah Alfidaa"/>
                <a:sym typeface="Ara Hamah Alfidaa"/>
              </a:rPr>
              <a:t>ECRAN SELECTION</a:t>
            </a:r>
          </a:p>
          <a:p>
            <a:pPr algn="ctr">
              <a:lnSpc>
                <a:spcPts val="7000"/>
              </a:lnSpc>
            </a:pPr>
            <a:r>
              <a:rPr lang="en-US" sz="5000">
                <a:solidFill>
                  <a:srgbClr val="001E70"/>
                </a:solidFill>
                <a:latin typeface="Ara Hamah Alfidaa"/>
                <a:ea typeface="Ara Hamah Alfidaa"/>
                <a:cs typeface="Ara Hamah Alfidaa"/>
                <a:sym typeface="Ara Hamah Alfidaa"/>
              </a:rPr>
              <a:t> DES PERSONNAGES</a:t>
            </a:r>
          </a:p>
        </p:txBody>
      </p:sp>
      <p:sp>
        <p:nvSpPr>
          <p:cNvPr name="TextBox 10" id="10"/>
          <p:cNvSpPr txBox="true"/>
          <p:nvPr/>
        </p:nvSpPr>
        <p:spPr>
          <a:xfrm rot="0">
            <a:off x="12792968" y="6434522"/>
            <a:ext cx="4466332" cy="1472087"/>
          </a:xfrm>
          <a:prstGeom prst="rect">
            <a:avLst/>
          </a:prstGeom>
        </p:spPr>
        <p:txBody>
          <a:bodyPr anchor="t" rtlCol="false" tIns="0" lIns="0" bIns="0" rIns="0">
            <a:spAutoFit/>
          </a:bodyPr>
          <a:lstStyle/>
          <a:p>
            <a:pPr algn="l">
              <a:lnSpc>
                <a:spcPts val="2926"/>
              </a:lnSpc>
            </a:pPr>
            <a:r>
              <a:rPr lang="en-US" sz="2589" spc="20" b="true">
                <a:solidFill>
                  <a:srgbClr val="001E70"/>
                </a:solidFill>
                <a:latin typeface="TT Chocolates Bold"/>
                <a:ea typeface="TT Chocolates Bold"/>
                <a:cs typeface="TT Chocolates Bold"/>
                <a:sym typeface="TT Chocolates Bold"/>
              </a:rPr>
              <a:t>3 différents personnages :</a:t>
            </a:r>
          </a:p>
          <a:p>
            <a:pPr algn="l">
              <a:lnSpc>
                <a:spcPts val="2926"/>
              </a:lnSpc>
            </a:pPr>
            <a:r>
              <a:rPr lang="en-US" sz="2589" spc="20" b="true">
                <a:solidFill>
                  <a:srgbClr val="001E70"/>
                </a:solidFill>
                <a:latin typeface="TT Chocolates Bold"/>
                <a:ea typeface="TT Chocolates Bold"/>
                <a:cs typeface="TT Chocolates Bold"/>
                <a:sym typeface="TT Chocolates Bold"/>
              </a:rPr>
              <a:t>        + Yennefer</a:t>
            </a:r>
          </a:p>
          <a:p>
            <a:pPr algn="l">
              <a:lnSpc>
                <a:spcPts val="2926"/>
              </a:lnSpc>
            </a:pPr>
            <a:r>
              <a:rPr lang="en-US" sz="2589" spc="20" b="true">
                <a:solidFill>
                  <a:srgbClr val="001E70"/>
                </a:solidFill>
                <a:latin typeface="TT Chocolates Bold"/>
                <a:ea typeface="TT Chocolates Bold"/>
                <a:cs typeface="TT Chocolates Bold"/>
                <a:sym typeface="TT Chocolates Bold"/>
              </a:rPr>
              <a:t>        + Shogun</a:t>
            </a:r>
          </a:p>
          <a:p>
            <a:pPr algn="l">
              <a:lnSpc>
                <a:spcPts val="2926"/>
              </a:lnSpc>
            </a:pPr>
            <a:r>
              <a:rPr lang="en-US" sz="2589" spc="20" b="true">
                <a:solidFill>
                  <a:srgbClr val="001E70"/>
                </a:solidFill>
                <a:latin typeface="TT Chocolates Bold"/>
                <a:ea typeface="TT Chocolates Bold"/>
                <a:cs typeface="TT Chocolates Bold"/>
                <a:sym typeface="TT Chocolates Bold"/>
              </a:rPr>
              <a:t>        + Sekiro </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387625" y="-1372580"/>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538205"/>
            <a:ext cx="8751590" cy="5644776"/>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5985" r="0" b="-5985"/>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694310" y="5307401"/>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8687089" y="4124070"/>
            <a:ext cx="8751590" cy="5644776"/>
            <a:chOff x="0" y="0"/>
            <a:chExt cx="6350000" cy="4095750"/>
          </a:xfrm>
        </p:grpSpPr>
        <p:sp>
          <p:nvSpPr>
            <p:cNvPr name="Freeform 10" id="1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8"/>
              <a:stretch>
                <a:fillRect l="0" t="-8198" r="0" b="-8198"/>
              </a:stretch>
            </a:blipFill>
          </p:spPr>
        </p:sp>
        <p:sp>
          <p:nvSpPr>
            <p:cNvPr name="Freeform 11" id="1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2" id="1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TextBox 13" id="13"/>
          <p:cNvSpPr txBox="true"/>
          <p:nvPr/>
        </p:nvSpPr>
        <p:spPr>
          <a:xfrm rot="0">
            <a:off x="2121759" y="5843840"/>
            <a:ext cx="3750457" cy="948690"/>
          </a:xfrm>
          <a:prstGeom prst="rect">
            <a:avLst/>
          </a:prstGeom>
        </p:spPr>
        <p:txBody>
          <a:bodyPr anchor="t" rtlCol="false" tIns="0" lIns="0" bIns="0" rIns="0">
            <a:spAutoFit/>
          </a:bodyPr>
          <a:lstStyle/>
          <a:p>
            <a:pPr algn="ctr">
              <a:lnSpc>
                <a:spcPts val="3600"/>
              </a:lnSpc>
            </a:pPr>
            <a:r>
              <a:rPr lang="en-US" sz="3600">
                <a:solidFill>
                  <a:srgbClr val="001E70"/>
                </a:solidFill>
                <a:latin typeface="Ara Hamah Alfidaa"/>
                <a:ea typeface="Ara Hamah Alfidaa"/>
                <a:cs typeface="Ara Hamah Alfidaa"/>
                <a:sym typeface="Ara Hamah Alfidaa"/>
              </a:rPr>
              <a:t>Deux maps charge a partir de csv</a:t>
            </a:r>
          </a:p>
        </p:txBody>
      </p:sp>
      <p:sp>
        <p:nvSpPr>
          <p:cNvPr name="TextBox 14" id="14"/>
          <p:cNvSpPr txBox="true"/>
          <p:nvPr/>
        </p:nvSpPr>
        <p:spPr>
          <a:xfrm rot="0">
            <a:off x="2194010" y="7665578"/>
            <a:ext cx="4466332" cy="1181263"/>
          </a:xfrm>
          <a:prstGeom prst="rect">
            <a:avLst/>
          </a:prstGeom>
        </p:spPr>
        <p:txBody>
          <a:bodyPr anchor="t" rtlCol="false" tIns="0" lIns="0" bIns="0" rIns="0">
            <a:spAutoFit/>
          </a:bodyPr>
          <a:lstStyle/>
          <a:p>
            <a:pPr algn="l" marL="559132" indent="-279566" lvl="1">
              <a:lnSpc>
                <a:spcPts val="2926"/>
              </a:lnSpc>
              <a:buFont typeface="Arial"/>
              <a:buChar char="•"/>
            </a:pPr>
            <a:r>
              <a:rPr lang="en-US" b="true" sz="2589" spc="20">
                <a:solidFill>
                  <a:srgbClr val="001E70"/>
                </a:solidFill>
                <a:latin typeface="TT Chocolates Bold"/>
                <a:ea typeface="TT Chocolates Bold"/>
                <a:cs typeface="TT Chocolates Bold"/>
                <a:sym typeface="TT Chocolates Bold"/>
              </a:rPr>
              <a:t>Une map de prairie </a:t>
            </a:r>
          </a:p>
          <a:p>
            <a:pPr algn="l" marL="559132" indent="-279566" lvl="1">
              <a:lnSpc>
                <a:spcPts val="2926"/>
              </a:lnSpc>
              <a:buFont typeface="Arial"/>
              <a:buChar char="•"/>
            </a:pPr>
            <a:r>
              <a:rPr lang="en-US" b="true" sz="2589" spc="20">
                <a:solidFill>
                  <a:srgbClr val="001E70"/>
                </a:solidFill>
                <a:latin typeface="TT Chocolates Bold"/>
                <a:ea typeface="TT Chocolates Bold"/>
                <a:cs typeface="TT Chocolates Bold"/>
                <a:sym typeface="TT Chocolates Bold"/>
              </a:rPr>
              <a:t>Une map de neige </a:t>
            </a:r>
          </a:p>
          <a:p>
            <a:pPr algn="l">
              <a:lnSpc>
                <a:spcPts val="2926"/>
              </a:lnSpc>
            </a:pPr>
          </a:p>
        </p:txBody>
      </p:sp>
      <p:sp>
        <p:nvSpPr>
          <p:cNvPr name="TextBox 15" id="15"/>
          <p:cNvSpPr txBox="true"/>
          <p:nvPr/>
        </p:nvSpPr>
        <p:spPr>
          <a:xfrm rot="0">
            <a:off x="9556371" y="585830"/>
            <a:ext cx="2941874" cy="1076325"/>
          </a:xfrm>
          <a:prstGeom prst="rect">
            <a:avLst/>
          </a:prstGeom>
        </p:spPr>
        <p:txBody>
          <a:bodyPr anchor="t" rtlCol="false" tIns="0" lIns="0" bIns="0" rIns="0">
            <a:spAutoFit/>
          </a:bodyPr>
          <a:lstStyle/>
          <a:p>
            <a:pPr algn="ctr">
              <a:lnSpc>
                <a:spcPts val="4199"/>
              </a:lnSpc>
            </a:pPr>
            <a:r>
              <a:rPr lang="en-US" b="true" sz="3999" spc="31">
                <a:solidFill>
                  <a:srgbClr val="FFFFFF"/>
                </a:solidFill>
                <a:latin typeface="TT Chocolates Bold"/>
                <a:ea typeface="TT Chocolates Bold"/>
                <a:cs typeface="TT Chocolates Bold"/>
                <a:sym typeface="TT Chocolates Bold"/>
              </a:rPr>
              <a:t>Skellige Mountains</a:t>
            </a:r>
          </a:p>
        </p:txBody>
      </p:sp>
      <p:sp>
        <p:nvSpPr>
          <p:cNvPr name="TextBox 16" id="16"/>
          <p:cNvSpPr txBox="true"/>
          <p:nvPr/>
        </p:nvSpPr>
        <p:spPr>
          <a:xfrm rot="0">
            <a:off x="15346126" y="2846243"/>
            <a:ext cx="2941874" cy="1076325"/>
          </a:xfrm>
          <a:prstGeom prst="rect">
            <a:avLst/>
          </a:prstGeom>
        </p:spPr>
        <p:txBody>
          <a:bodyPr anchor="t" rtlCol="false" tIns="0" lIns="0" bIns="0" rIns="0">
            <a:spAutoFit/>
          </a:bodyPr>
          <a:lstStyle/>
          <a:p>
            <a:pPr algn="ctr">
              <a:lnSpc>
                <a:spcPts val="4199"/>
              </a:lnSpc>
            </a:pPr>
            <a:r>
              <a:rPr lang="en-US" b="true" sz="3999" spc="31">
                <a:solidFill>
                  <a:srgbClr val="FFFFFF"/>
                </a:solidFill>
                <a:latin typeface="TT Chocolates Bold"/>
                <a:ea typeface="TT Chocolates Bold"/>
                <a:cs typeface="TT Chocolates Bold"/>
                <a:sym typeface="TT Chocolates Bold"/>
              </a:rPr>
              <a:t>Novigrad Meadows</a:t>
            </a:r>
          </a:p>
        </p:txBody>
      </p:sp>
      <p:sp>
        <p:nvSpPr>
          <p:cNvPr name="TextBox 17" id="17"/>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2741111" y="1853644"/>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2009" y="881191"/>
            <a:ext cx="11301259" cy="3107846"/>
          </a:xfrm>
          <a:custGeom>
            <a:avLst/>
            <a:gdLst/>
            <a:ahLst/>
            <a:cxnLst/>
            <a:rect r="r" b="b" t="t" l="l"/>
            <a:pathLst>
              <a:path h="3107846" w="11301259">
                <a:moveTo>
                  <a:pt x="0" y="0"/>
                </a:moveTo>
                <a:lnTo>
                  <a:pt x="11301259" y="0"/>
                </a:lnTo>
                <a:lnTo>
                  <a:pt x="11301259" y="3107847"/>
                </a:lnTo>
                <a:lnTo>
                  <a:pt x="0" y="3107847"/>
                </a:lnTo>
                <a:lnTo>
                  <a:pt x="0" y="0"/>
                </a:lnTo>
                <a:close/>
              </a:path>
            </a:pathLst>
          </a:custGeom>
          <a:blipFill>
            <a:blip r:embed="rId7"/>
            <a:stretch>
              <a:fillRect l="0" t="0" r="0" b="0"/>
            </a:stretch>
          </a:blipFill>
        </p:spPr>
      </p:sp>
      <p:sp>
        <p:nvSpPr>
          <p:cNvPr name="Freeform 6" id="6"/>
          <p:cNvSpPr/>
          <p:nvPr/>
        </p:nvSpPr>
        <p:spPr>
          <a:xfrm flipH="false" flipV="false" rot="0">
            <a:off x="465450" y="6812750"/>
            <a:ext cx="7312968" cy="2164005"/>
          </a:xfrm>
          <a:custGeom>
            <a:avLst/>
            <a:gdLst/>
            <a:ahLst/>
            <a:cxnLst/>
            <a:rect r="r" b="b" t="t" l="l"/>
            <a:pathLst>
              <a:path h="2164005" w="7312968">
                <a:moveTo>
                  <a:pt x="0" y="0"/>
                </a:moveTo>
                <a:lnTo>
                  <a:pt x="7312968" y="0"/>
                </a:lnTo>
                <a:lnTo>
                  <a:pt x="7312968" y="2164005"/>
                </a:lnTo>
                <a:lnTo>
                  <a:pt x="0" y="2164005"/>
                </a:lnTo>
                <a:lnTo>
                  <a:pt x="0" y="0"/>
                </a:lnTo>
                <a:close/>
              </a:path>
            </a:pathLst>
          </a:custGeom>
          <a:blipFill>
            <a:blip r:embed="rId8"/>
            <a:stretch>
              <a:fillRect l="-58954" t="-166568" r="0" b="0"/>
            </a:stretch>
          </a:blipFill>
        </p:spPr>
      </p:sp>
      <p:sp>
        <p:nvSpPr>
          <p:cNvPr name="Freeform 7" id="7"/>
          <p:cNvSpPr/>
          <p:nvPr/>
        </p:nvSpPr>
        <p:spPr>
          <a:xfrm flipH="false" flipV="false" rot="0">
            <a:off x="10351122" y="6812750"/>
            <a:ext cx="7356021" cy="2164005"/>
          </a:xfrm>
          <a:custGeom>
            <a:avLst/>
            <a:gdLst/>
            <a:ahLst/>
            <a:cxnLst/>
            <a:rect r="r" b="b" t="t" l="l"/>
            <a:pathLst>
              <a:path h="2164005" w="7356021">
                <a:moveTo>
                  <a:pt x="0" y="0"/>
                </a:moveTo>
                <a:lnTo>
                  <a:pt x="7356021" y="0"/>
                </a:lnTo>
                <a:lnTo>
                  <a:pt x="7356021" y="2164005"/>
                </a:lnTo>
                <a:lnTo>
                  <a:pt x="0" y="2164005"/>
                </a:lnTo>
                <a:lnTo>
                  <a:pt x="0" y="0"/>
                </a:lnTo>
                <a:close/>
              </a:path>
            </a:pathLst>
          </a:custGeom>
          <a:blipFill>
            <a:blip r:embed="rId9"/>
            <a:stretch>
              <a:fillRect l="0" t="-67890" r="0" b="0"/>
            </a:stretch>
          </a:blipFill>
        </p:spPr>
      </p:sp>
      <p:grpSp>
        <p:nvGrpSpPr>
          <p:cNvPr name="Group 8" id="8"/>
          <p:cNvGrpSpPr/>
          <p:nvPr/>
        </p:nvGrpSpPr>
        <p:grpSpPr>
          <a:xfrm rot="0">
            <a:off x="8284120" y="7114103"/>
            <a:ext cx="1561300" cy="1592314"/>
            <a:chOff x="0" y="0"/>
            <a:chExt cx="812800" cy="828945"/>
          </a:xfrm>
        </p:grpSpPr>
        <p:sp>
          <p:nvSpPr>
            <p:cNvPr name="Freeform 9" id="9"/>
            <p:cNvSpPr/>
            <p:nvPr/>
          </p:nvSpPr>
          <p:spPr>
            <a:xfrm flipH="false" flipV="false" rot="0">
              <a:off x="0" y="0"/>
              <a:ext cx="812800" cy="828945"/>
            </a:xfrm>
            <a:custGeom>
              <a:avLst/>
              <a:gdLst/>
              <a:ahLst/>
              <a:cxnLst/>
              <a:rect r="r" b="b" t="t" l="l"/>
              <a:pathLst>
                <a:path h="828945" w="812800">
                  <a:moveTo>
                    <a:pt x="812800" y="414473"/>
                  </a:moveTo>
                  <a:lnTo>
                    <a:pt x="406400" y="0"/>
                  </a:lnTo>
                  <a:lnTo>
                    <a:pt x="406400" y="203200"/>
                  </a:lnTo>
                  <a:lnTo>
                    <a:pt x="0" y="203200"/>
                  </a:lnTo>
                  <a:lnTo>
                    <a:pt x="0" y="625745"/>
                  </a:lnTo>
                  <a:lnTo>
                    <a:pt x="406400" y="625745"/>
                  </a:lnTo>
                  <a:lnTo>
                    <a:pt x="406400" y="828945"/>
                  </a:lnTo>
                  <a:lnTo>
                    <a:pt x="812800" y="414473"/>
                  </a:lnTo>
                  <a:close/>
                </a:path>
              </a:pathLst>
            </a:custGeom>
            <a:solidFill>
              <a:srgbClr val="6D88CC"/>
            </a:solidFill>
          </p:spPr>
        </p:sp>
        <p:sp>
          <p:nvSpPr>
            <p:cNvPr name="TextBox 10" id="10"/>
            <p:cNvSpPr txBox="true"/>
            <p:nvPr/>
          </p:nvSpPr>
          <p:spPr>
            <a:xfrm>
              <a:off x="0" y="231775"/>
              <a:ext cx="711200" cy="393970"/>
            </a:xfrm>
            <a:prstGeom prst="rect">
              <a:avLst/>
            </a:prstGeom>
          </p:spPr>
          <p:txBody>
            <a:bodyPr anchor="ctr" rtlCol="false" tIns="50800" lIns="50800" bIns="50800" rIns="50800"/>
            <a:lstStyle/>
            <a:p>
              <a:pPr algn="ctr">
                <a:lnSpc>
                  <a:spcPts val="2386"/>
                </a:lnSpc>
              </a:pPr>
              <a:r>
                <a:rPr lang="en-US" sz="2273" spc="18">
                  <a:solidFill>
                    <a:srgbClr val="000000"/>
                  </a:solidFill>
                  <a:latin typeface="TT Chocolates"/>
                  <a:ea typeface="TT Chocolates"/>
                  <a:cs typeface="TT Chocolates"/>
                  <a:sym typeface="TT Chocolates"/>
                </a:rPr>
                <a:t>Initialise</a:t>
              </a:r>
            </a:p>
            <a:p>
              <a:pPr algn="ctr">
                <a:lnSpc>
                  <a:spcPts val="2386"/>
                </a:lnSpc>
              </a:pPr>
              <a:r>
                <a:rPr lang="en-US" sz="2273" spc="18">
                  <a:solidFill>
                    <a:srgbClr val="000000"/>
                  </a:solidFill>
                  <a:latin typeface="TT Chocolates"/>
                  <a:ea typeface="TT Chocolates"/>
                  <a:cs typeface="TT Chocolates"/>
                  <a:sym typeface="TT Chocolates"/>
                </a:rPr>
                <a:t>Skill 2</a:t>
              </a:r>
            </a:p>
          </p:txBody>
        </p:sp>
      </p:grpSp>
      <p:sp>
        <p:nvSpPr>
          <p:cNvPr name="TextBox 11" id="11"/>
          <p:cNvSpPr txBox="true"/>
          <p:nvPr/>
        </p:nvSpPr>
        <p:spPr>
          <a:xfrm rot="0">
            <a:off x="13381422" y="2059908"/>
            <a:ext cx="3386848" cy="1929129"/>
          </a:xfrm>
          <a:prstGeom prst="rect">
            <a:avLst/>
          </a:prstGeom>
        </p:spPr>
        <p:txBody>
          <a:bodyPr anchor="t" rtlCol="false" tIns="0" lIns="0" bIns="0" rIns="0">
            <a:spAutoFit/>
          </a:bodyPr>
          <a:lstStyle/>
          <a:p>
            <a:pPr algn="ctr">
              <a:lnSpc>
                <a:spcPts val="3679"/>
              </a:lnSpc>
            </a:pPr>
            <a:r>
              <a:rPr lang="en-US" sz="4599">
                <a:solidFill>
                  <a:srgbClr val="001E70"/>
                </a:solidFill>
                <a:latin typeface="Ara Hamah Alfidaa"/>
                <a:ea typeface="Ara Hamah Alfidaa"/>
                <a:cs typeface="Ara Hamah Alfidaa"/>
                <a:sym typeface="Ara Hamah Alfidaa"/>
              </a:rPr>
              <a:t>Panneau d’affichage</a:t>
            </a:r>
          </a:p>
          <a:p>
            <a:pPr algn="ctr">
              <a:lnSpc>
                <a:spcPts val="3679"/>
              </a:lnSpc>
            </a:pPr>
            <a:r>
              <a:rPr lang="en-US" sz="4599">
                <a:solidFill>
                  <a:srgbClr val="001E70"/>
                </a:solidFill>
                <a:latin typeface="Ara Hamah Alfidaa"/>
                <a:ea typeface="Ara Hamah Alfidaa"/>
                <a:cs typeface="Ara Hamah Alfidaa"/>
                <a:sym typeface="Ara Hamah Alfidaa"/>
              </a:rPr>
              <a:t>des infos du personnage</a:t>
            </a:r>
          </a:p>
        </p:txBody>
      </p:sp>
      <p:sp>
        <p:nvSpPr>
          <p:cNvPr name="TextBox 12" id="12"/>
          <p:cNvSpPr txBox="true"/>
          <p:nvPr/>
        </p:nvSpPr>
        <p:spPr>
          <a:xfrm rot="0">
            <a:off x="12990961" y="3998563"/>
            <a:ext cx="4466332" cy="1472087"/>
          </a:xfrm>
          <a:prstGeom prst="rect">
            <a:avLst/>
          </a:prstGeom>
        </p:spPr>
        <p:txBody>
          <a:bodyPr anchor="t" rtlCol="false" tIns="0" lIns="0" bIns="0" rIns="0">
            <a:spAutoFit/>
          </a:bodyPr>
          <a:lstStyle/>
          <a:p>
            <a:pPr algn="l">
              <a:lnSpc>
                <a:spcPts val="2926"/>
              </a:lnSpc>
            </a:pPr>
            <a:r>
              <a:rPr lang="en-US" sz="2589" spc="20" b="true">
                <a:solidFill>
                  <a:srgbClr val="001E70"/>
                </a:solidFill>
                <a:latin typeface="TT Chocolates Bold"/>
                <a:ea typeface="TT Chocolates Bold"/>
                <a:cs typeface="TT Chocolates Bold"/>
                <a:sym typeface="TT Chocolates Bold"/>
              </a:rPr>
              <a:t>Affichage dynamique :</a:t>
            </a:r>
          </a:p>
          <a:p>
            <a:pPr algn="l">
              <a:lnSpc>
                <a:spcPts val="2926"/>
              </a:lnSpc>
            </a:pPr>
            <a:r>
              <a:rPr lang="en-US" sz="2589" spc="20" b="true">
                <a:solidFill>
                  <a:srgbClr val="001E70"/>
                </a:solidFill>
                <a:latin typeface="TT Chocolates Bold"/>
                <a:ea typeface="TT Chocolates Bold"/>
                <a:cs typeface="TT Chocolates Bold"/>
                <a:sym typeface="TT Chocolates Bold"/>
              </a:rPr>
              <a:t>        + Sante et Endurence</a:t>
            </a:r>
          </a:p>
          <a:p>
            <a:pPr algn="l">
              <a:lnSpc>
                <a:spcPts val="2926"/>
              </a:lnSpc>
            </a:pPr>
            <a:r>
              <a:rPr lang="en-US" sz="2589" spc="20" b="true">
                <a:solidFill>
                  <a:srgbClr val="001E70"/>
                </a:solidFill>
                <a:latin typeface="TT Chocolates Bold"/>
                <a:ea typeface="TT Chocolates Bold"/>
                <a:cs typeface="TT Chocolates Bold"/>
                <a:sym typeface="TT Chocolates Bold"/>
              </a:rPr>
              <a:t>        + Skills utilisables</a:t>
            </a:r>
          </a:p>
          <a:p>
            <a:pPr algn="l">
              <a:lnSpc>
                <a:spcPts val="2926"/>
              </a:lnSpc>
            </a:pPr>
            <a:r>
              <a:rPr lang="en-US" sz="2589" spc="20" b="true">
                <a:solidFill>
                  <a:srgbClr val="001E70"/>
                </a:solidFill>
                <a:latin typeface="TT Chocolates Bold"/>
                <a:ea typeface="TT Chocolates Bold"/>
                <a:cs typeface="TT Chocolates Bold"/>
                <a:sym typeface="TT Chocolates Bold"/>
              </a:rPr>
              <a:t>        + Commandes actuelles </a:t>
            </a:r>
          </a:p>
        </p:txBody>
      </p:sp>
      <p:sp>
        <p:nvSpPr>
          <p:cNvPr name="TextBox 13" id="13"/>
          <p:cNvSpPr txBox="true"/>
          <p:nvPr/>
        </p:nvSpPr>
        <p:spPr>
          <a:xfrm rot="0">
            <a:off x="2126113" y="9123853"/>
            <a:ext cx="3991642" cy="441960"/>
          </a:xfrm>
          <a:prstGeom prst="rect">
            <a:avLst/>
          </a:prstGeom>
        </p:spPr>
        <p:txBody>
          <a:bodyPr anchor="t" rtlCol="false" tIns="0" lIns="0" bIns="0" rIns="0">
            <a:spAutoFit/>
          </a:bodyPr>
          <a:lstStyle/>
          <a:p>
            <a:pPr algn="ctr">
              <a:lnSpc>
                <a:spcPts val="3360"/>
              </a:lnSpc>
            </a:pPr>
            <a:r>
              <a:rPr lang="en-US" b="true" sz="3200" spc="25">
                <a:solidFill>
                  <a:srgbClr val="FFFFFF"/>
                </a:solidFill>
                <a:latin typeface="TT Chocolates Bold"/>
                <a:ea typeface="TT Chocolates Bold"/>
                <a:cs typeface="TT Chocolates Bold"/>
                <a:sym typeface="TT Chocolates Bold"/>
              </a:rPr>
              <a:t>Mode : mouvement</a:t>
            </a:r>
          </a:p>
        </p:txBody>
      </p:sp>
      <p:sp>
        <p:nvSpPr>
          <p:cNvPr name="TextBox 14" id="14"/>
          <p:cNvSpPr txBox="true"/>
          <p:nvPr/>
        </p:nvSpPr>
        <p:spPr>
          <a:xfrm rot="0">
            <a:off x="11454659" y="9114328"/>
            <a:ext cx="5148948" cy="828675"/>
          </a:xfrm>
          <a:prstGeom prst="rect">
            <a:avLst/>
          </a:prstGeom>
        </p:spPr>
        <p:txBody>
          <a:bodyPr anchor="t" rtlCol="false" tIns="0" lIns="0" bIns="0" rIns="0">
            <a:spAutoFit/>
          </a:bodyPr>
          <a:lstStyle/>
          <a:p>
            <a:pPr algn="ctr">
              <a:lnSpc>
                <a:spcPts val="3150"/>
              </a:lnSpc>
            </a:pPr>
            <a:r>
              <a:rPr lang="en-US" b="true" sz="3000" spc="24">
                <a:solidFill>
                  <a:srgbClr val="FFFFFF"/>
                </a:solidFill>
                <a:latin typeface="TT Chocolates Bold"/>
                <a:ea typeface="TT Chocolates Bold"/>
                <a:cs typeface="TT Chocolates Bold"/>
                <a:sym typeface="TT Chocolates Bold"/>
              </a:rPr>
              <a:t>Mode : Utilisation du Skill Death Shadow</a:t>
            </a:r>
          </a:p>
        </p:txBody>
      </p:sp>
      <p:sp>
        <p:nvSpPr>
          <p:cNvPr name="TextBox 15" id="15"/>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92229" y="584555"/>
            <a:ext cx="10283710" cy="6632993"/>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6317" r="0" b="-6317"/>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9714306" y="3530930"/>
            <a:ext cx="7544994" cy="6488695"/>
          </a:xfrm>
          <a:custGeom>
            <a:avLst/>
            <a:gdLst/>
            <a:ahLst/>
            <a:cxnLst/>
            <a:rect r="r" b="b" t="t" l="l"/>
            <a:pathLst>
              <a:path h="6488695" w="7544994">
                <a:moveTo>
                  <a:pt x="0" y="0"/>
                </a:moveTo>
                <a:lnTo>
                  <a:pt x="7544994" y="0"/>
                </a:lnTo>
                <a:lnTo>
                  <a:pt x="7544994" y="6488695"/>
                </a:lnTo>
                <a:lnTo>
                  <a:pt x="0" y="6488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374781" y="4102699"/>
            <a:ext cx="5993023" cy="788035"/>
          </a:xfrm>
          <a:prstGeom prst="rect">
            <a:avLst/>
          </a:prstGeom>
        </p:spPr>
        <p:txBody>
          <a:bodyPr anchor="t" rtlCol="false" tIns="0" lIns="0" bIns="0" rIns="0">
            <a:spAutoFit/>
          </a:bodyPr>
          <a:lstStyle/>
          <a:p>
            <a:pPr algn="ctr">
              <a:lnSpc>
                <a:spcPts val="6439"/>
              </a:lnSpc>
            </a:pPr>
            <a:r>
              <a:rPr lang="en-US" sz="4599">
                <a:solidFill>
                  <a:srgbClr val="001E70"/>
                </a:solidFill>
                <a:latin typeface="Ara Hamah Alfidaa"/>
                <a:ea typeface="Ara Hamah Alfidaa"/>
                <a:cs typeface="Ara Hamah Alfidaa"/>
                <a:sym typeface="Ara Hamah Alfidaa"/>
              </a:rPr>
              <a:t>Une IA DES ENNEMIES Puissante </a:t>
            </a:r>
          </a:p>
        </p:txBody>
      </p:sp>
      <p:sp>
        <p:nvSpPr>
          <p:cNvPr name="TextBox 10" id="10"/>
          <p:cNvSpPr txBox="true"/>
          <p:nvPr/>
        </p:nvSpPr>
        <p:spPr>
          <a:xfrm rot="0">
            <a:off x="10015424" y="5221360"/>
            <a:ext cx="6711735" cy="4088910"/>
          </a:xfrm>
          <a:prstGeom prst="rect">
            <a:avLst/>
          </a:prstGeom>
        </p:spPr>
        <p:txBody>
          <a:bodyPr anchor="t" rtlCol="false" tIns="0" lIns="0" bIns="0" rIns="0">
            <a:spAutoFit/>
          </a:bodyPr>
          <a:lstStyle/>
          <a:p>
            <a:pPr algn="l">
              <a:lnSpc>
                <a:spcPts val="2926"/>
              </a:lnSpc>
            </a:pPr>
            <a:r>
              <a:rPr lang="en-US" sz="2589" spc="20" b="true">
                <a:solidFill>
                  <a:srgbClr val="001E70"/>
                </a:solidFill>
                <a:latin typeface="TT Chocolates Bold"/>
                <a:ea typeface="TT Chocolates Bold"/>
                <a:cs typeface="TT Chocolates Bold"/>
                <a:sym typeface="TT Chocolates Bold"/>
              </a:rPr>
              <a:t>Une partie d’IA de gestion des mouvements et des attaques des ennemies </a:t>
            </a:r>
          </a:p>
          <a:p>
            <a:pPr algn="l">
              <a:lnSpc>
                <a:spcPts val="2926"/>
              </a:lnSpc>
            </a:pPr>
          </a:p>
          <a:p>
            <a:pPr algn="just">
              <a:lnSpc>
                <a:spcPts val="2599"/>
              </a:lnSpc>
            </a:pPr>
            <a:r>
              <a:rPr lang="en-US" b="true" sz="2300" spc="18">
                <a:solidFill>
                  <a:srgbClr val="001E70"/>
                </a:solidFill>
                <a:latin typeface="TT Chocolates Bold"/>
                <a:ea typeface="TT Chocolates Bold"/>
                <a:cs typeface="TT Chocolates Bold"/>
                <a:sym typeface="TT Chocolates Bold"/>
              </a:rPr>
              <a:t>+ </a:t>
            </a:r>
            <a:r>
              <a:rPr lang="en-US" b="true" sz="2300" spc="18">
                <a:solidFill>
                  <a:srgbClr val="001E70"/>
                </a:solidFill>
                <a:latin typeface="TT Chocolates Bold"/>
                <a:ea typeface="TT Chocolates Bold"/>
                <a:cs typeface="TT Chocolates Bold"/>
                <a:sym typeface="TT Chocolates Bold"/>
              </a:rPr>
              <a:t>Mouvements : les ennemies choisissent des cases optimales en fonctions de la proximité au unites du joueur et des pièges avec une pourcentage d’aléatoire de 40% </a:t>
            </a:r>
          </a:p>
          <a:p>
            <a:pPr algn="l">
              <a:lnSpc>
                <a:spcPts val="2926"/>
              </a:lnSpc>
            </a:pPr>
          </a:p>
          <a:p>
            <a:pPr algn="l">
              <a:lnSpc>
                <a:spcPts val="2599"/>
              </a:lnSpc>
            </a:pPr>
            <a:r>
              <a:rPr lang="en-US" sz="2300" spc="18" b="true">
                <a:solidFill>
                  <a:srgbClr val="001E70"/>
                </a:solidFill>
                <a:latin typeface="TT Chocolates Bold"/>
                <a:ea typeface="TT Chocolates Bold"/>
                <a:cs typeface="TT Chocolates Bold"/>
                <a:sym typeface="TT Chocolates Bold"/>
              </a:rPr>
              <a:t>+ </a:t>
            </a:r>
            <a:r>
              <a:rPr lang="en-US" sz="2300" spc="18" b="true">
                <a:solidFill>
                  <a:srgbClr val="001E70"/>
                </a:solidFill>
                <a:latin typeface="TT Chocolates Bold"/>
                <a:ea typeface="TT Chocolates Bold"/>
                <a:cs typeface="TT Chocolates Bold"/>
                <a:sym typeface="TT Chocolates Bold"/>
              </a:rPr>
              <a:t>Attaques : Chaque ennemi possèble une compétence d’un personnage qui l’utilise de facon intelligente de sorte a attaquer les unites du joueur sans nuir au autres unités de l’IA</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9343666" y="-2154624"/>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524698" y="6616956"/>
            <a:ext cx="3781795" cy="2439258"/>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661" t="0" r="-661"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916415" y="1339562"/>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4524698" y="3474956"/>
            <a:ext cx="3698217" cy="2385350"/>
            <a:chOff x="0" y="0"/>
            <a:chExt cx="6350000" cy="4095750"/>
          </a:xfrm>
        </p:grpSpPr>
        <p:sp>
          <p:nvSpPr>
            <p:cNvPr name="Freeform 10" id="1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8"/>
              <a:stretch>
                <a:fillRect l="0" t="-5751" r="0" b="-5751"/>
              </a:stretch>
            </a:blipFill>
          </p:spPr>
        </p:sp>
        <p:sp>
          <p:nvSpPr>
            <p:cNvPr name="Freeform 11" id="1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2" id="1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13" id="13"/>
          <p:cNvGrpSpPr>
            <a:grpSpLocks noChangeAspect="true"/>
          </p:cNvGrpSpPr>
          <p:nvPr/>
        </p:nvGrpSpPr>
        <p:grpSpPr>
          <a:xfrm rot="0">
            <a:off x="400960" y="6616956"/>
            <a:ext cx="3698217" cy="2385350"/>
            <a:chOff x="0" y="0"/>
            <a:chExt cx="6350000" cy="4095750"/>
          </a:xfrm>
        </p:grpSpPr>
        <p:sp>
          <p:nvSpPr>
            <p:cNvPr name="Freeform 14" id="1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9"/>
              <a:stretch>
                <a:fillRect l="0" t="-9887" r="0" b="-9887"/>
              </a:stretch>
            </a:blipFill>
          </p:spPr>
        </p:sp>
        <p:sp>
          <p:nvSpPr>
            <p:cNvPr name="Freeform 15" id="1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6" id="1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17" id="17"/>
          <p:cNvGrpSpPr>
            <a:grpSpLocks noChangeAspect="true"/>
          </p:cNvGrpSpPr>
          <p:nvPr/>
        </p:nvGrpSpPr>
        <p:grpSpPr>
          <a:xfrm rot="0">
            <a:off x="359172" y="327617"/>
            <a:ext cx="3781795" cy="2439258"/>
            <a:chOff x="0" y="0"/>
            <a:chExt cx="6350000" cy="4095750"/>
          </a:xfrm>
        </p:grpSpPr>
        <p:sp>
          <p:nvSpPr>
            <p:cNvPr name="Freeform 18" id="18"/>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0"/>
              <a:stretch>
                <a:fillRect l="0" t="-15934" r="0" b="-15934"/>
              </a:stretch>
            </a:blipFill>
          </p:spPr>
        </p:sp>
        <p:sp>
          <p:nvSpPr>
            <p:cNvPr name="Freeform 19" id="19"/>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20" id="20"/>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21" id="21"/>
          <p:cNvGrpSpPr>
            <a:grpSpLocks noChangeAspect="true"/>
          </p:cNvGrpSpPr>
          <p:nvPr/>
        </p:nvGrpSpPr>
        <p:grpSpPr>
          <a:xfrm rot="0">
            <a:off x="8837198" y="381525"/>
            <a:ext cx="3698217" cy="2385350"/>
            <a:chOff x="0" y="0"/>
            <a:chExt cx="6350000" cy="4095750"/>
          </a:xfrm>
        </p:grpSpPr>
        <p:sp>
          <p:nvSpPr>
            <p:cNvPr name="Freeform 22" id="22"/>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1"/>
              <a:stretch>
                <a:fillRect l="0" t="-11137" r="0" b="-11137"/>
              </a:stretch>
            </a:blipFill>
          </p:spPr>
        </p:sp>
        <p:sp>
          <p:nvSpPr>
            <p:cNvPr name="Freeform 23" id="23"/>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24" id="24"/>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25" id="25"/>
          <p:cNvGrpSpPr>
            <a:grpSpLocks noChangeAspect="true"/>
          </p:cNvGrpSpPr>
          <p:nvPr/>
        </p:nvGrpSpPr>
        <p:grpSpPr>
          <a:xfrm rot="0">
            <a:off x="4524698" y="381525"/>
            <a:ext cx="3698217" cy="2385350"/>
            <a:chOff x="0" y="0"/>
            <a:chExt cx="6350000" cy="4095750"/>
          </a:xfrm>
        </p:grpSpPr>
        <p:sp>
          <p:nvSpPr>
            <p:cNvPr name="Freeform 26" id="26"/>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2"/>
              <a:stretch>
                <a:fillRect l="-2915" t="0" r="-2915" b="0"/>
              </a:stretch>
            </a:blipFill>
          </p:spPr>
        </p:sp>
        <p:sp>
          <p:nvSpPr>
            <p:cNvPr name="Freeform 27" id="27"/>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28" id="28"/>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29" id="29"/>
          <p:cNvGrpSpPr>
            <a:grpSpLocks noChangeAspect="true"/>
          </p:cNvGrpSpPr>
          <p:nvPr/>
        </p:nvGrpSpPr>
        <p:grpSpPr>
          <a:xfrm rot="0">
            <a:off x="8837198" y="6616956"/>
            <a:ext cx="3698217" cy="2385350"/>
            <a:chOff x="0" y="0"/>
            <a:chExt cx="6350000" cy="4095750"/>
          </a:xfrm>
        </p:grpSpPr>
        <p:sp>
          <p:nvSpPr>
            <p:cNvPr name="Freeform 30" id="3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3"/>
              <a:stretch>
                <a:fillRect l="0" t="-9237" r="-13569" b="-29603"/>
              </a:stretch>
            </a:blipFill>
          </p:spPr>
        </p:sp>
        <p:sp>
          <p:nvSpPr>
            <p:cNvPr name="Freeform 31" id="3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32" id="3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33" id="33"/>
          <p:cNvGrpSpPr>
            <a:grpSpLocks noChangeAspect="true"/>
          </p:cNvGrpSpPr>
          <p:nvPr/>
        </p:nvGrpSpPr>
        <p:grpSpPr>
          <a:xfrm rot="0">
            <a:off x="8837198" y="3498181"/>
            <a:ext cx="3698217" cy="2385350"/>
            <a:chOff x="0" y="0"/>
            <a:chExt cx="6350000" cy="4095750"/>
          </a:xfrm>
        </p:grpSpPr>
        <p:sp>
          <p:nvSpPr>
            <p:cNvPr name="Freeform 34" id="3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4"/>
              <a:stretch>
                <a:fillRect l="0" t="-1333" r="0" b="-1333"/>
              </a:stretch>
            </a:blipFill>
          </p:spPr>
        </p:sp>
        <p:sp>
          <p:nvSpPr>
            <p:cNvPr name="Freeform 35" id="3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36" id="3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37" id="37"/>
          <p:cNvGrpSpPr>
            <a:grpSpLocks noChangeAspect="true"/>
          </p:cNvGrpSpPr>
          <p:nvPr/>
        </p:nvGrpSpPr>
        <p:grpSpPr>
          <a:xfrm rot="0">
            <a:off x="359172" y="3498181"/>
            <a:ext cx="3698217" cy="2385350"/>
            <a:chOff x="0" y="0"/>
            <a:chExt cx="6350000" cy="4095750"/>
          </a:xfrm>
        </p:grpSpPr>
        <p:sp>
          <p:nvSpPr>
            <p:cNvPr name="Freeform 38" id="38"/>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15"/>
              <a:stretch>
                <a:fillRect l="0" t="-4986" r="0" b="-4986"/>
              </a:stretch>
            </a:blipFill>
          </p:spPr>
        </p:sp>
        <p:sp>
          <p:nvSpPr>
            <p:cNvPr name="Freeform 39" id="39"/>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40" id="40"/>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41" id="41"/>
          <p:cNvSpPr/>
          <p:nvPr/>
        </p:nvSpPr>
        <p:spPr>
          <a:xfrm flipH="false" flipV="false" rot="0">
            <a:off x="12699084" y="5883531"/>
            <a:ext cx="5400694" cy="3406247"/>
          </a:xfrm>
          <a:custGeom>
            <a:avLst/>
            <a:gdLst/>
            <a:ahLst/>
            <a:cxnLst/>
            <a:rect r="r" b="b" t="t" l="l"/>
            <a:pathLst>
              <a:path h="3406247" w="5400694">
                <a:moveTo>
                  <a:pt x="0" y="0"/>
                </a:moveTo>
                <a:lnTo>
                  <a:pt x="5400694" y="0"/>
                </a:lnTo>
                <a:lnTo>
                  <a:pt x="5400694" y="3406247"/>
                </a:lnTo>
                <a:lnTo>
                  <a:pt x="0" y="3406247"/>
                </a:lnTo>
                <a:lnTo>
                  <a:pt x="0" y="0"/>
                </a:lnTo>
                <a:close/>
              </a:path>
            </a:pathLst>
          </a:custGeom>
          <a:blipFill>
            <a:blip r:embed="rId16"/>
            <a:stretch>
              <a:fillRect l="0" t="0" r="0" b="0"/>
            </a:stretch>
          </a:blipFill>
        </p:spPr>
      </p:sp>
      <p:sp>
        <p:nvSpPr>
          <p:cNvPr name="TextBox 42" id="42"/>
          <p:cNvSpPr txBox="true"/>
          <p:nvPr/>
        </p:nvSpPr>
        <p:spPr>
          <a:xfrm rot="0">
            <a:off x="13318578" y="2477687"/>
            <a:ext cx="3750457" cy="1859280"/>
          </a:xfrm>
          <a:prstGeom prst="rect">
            <a:avLst/>
          </a:prstGeom>
        </p:spPr>
        <p:txBody>
          <a:bodyPr anchor="t" rtlCol="false" tIns="0" lIns="0" bIns="0" rIns="0">
            <a:spAutoFit/>
          </a:bodyPr>
          <a:lstStyle/>
          <a:p>
            <a:pPr algn="ctr">
              <a:lnSpc>
                <a:spcPts val="2880"/>
              </a:lnSpc>
            </a:pPr>
            <a:r>
              <a:rPr lang="en-US" sz="3600">
                <a:solidFill>
                  <a:srgbClr val="001E70"/>
                </a:solidFill>
                <a:latin typeface="Ara Hamah Alfidaa"/>
                <a:ea typeface="Ara Hamah Alfidaa"/>
                <a:cs typeface="Ara Hamah Alfidaa"/>
                <a:sym typeface="Ara Hamah Alfidaa"/>
              </a:rPr>
              <a:t>9 Copmpetances coompletement differentes  avec des animations et effets sonores</a:t>
            </a:r>
          </a:p>
        </p:txBody>
      </p:sp>
      <p:sp>
        <p:nvSpPr>
          <p:cNvPr name="TextBox 43" id="43"/>
          <p:cNvSpPr txBox="true"/>
          <p:nvPr/>
        </p:nvSpPr>
        <p:spPr>
          <a:xfrm rot="0">
            <a:off x="737343" y="2804975"/>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Purple Chaos</a:t>
            </a:r>
          </a:p>
        </p:txBody>
      </p:sp>
      <p:sp>
        <p:nvSpPr>
          <p:cNvPr name="TextBox 44" id="44"/>
          <p:cNvSpPr txBox="true"/>
          <p:nvPr/>
        </p:nvSpPr>
        <p:spPr>
          <a:xfrm rot="0">
            <a:off x="5018145" y="2804975"/>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Poison Apocalypse</a:t>
            </a:r>
          </a:p>
        </p:txBody>
      </p:sp>
      <p:sp>
        <p:nvSpPr>
          <p:cNvPr name="TextBox 45" id="45"/>
          <p:cNvSpPr txBox="true"/>
          <p:nvPr/>
        </p:nvSpPr>
        <p:spPr>
          <a:xfrm rot="0">
            <a:off x="5018145" y="5921631"/>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Samurai Grave</a:t>
            </a:r>
          </a:p>
        </p:txBody>
      </p:sp>
      <p:sp>
        <p:nvSpPr>
          <p:cNvPr name="TextBox 46" id="46"/>
          <p:cNvSpPr txBox="true"/>
          <p:nvPr/>
        </p:nvSpPr>
        <p:spPr>
          <a:xfrm rot="0">
            <a:off x="779132" y="5898406"/>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Ichimonji</a:t>
            </a:r>
          </a:p>
        </p:txBody>
      </p:sp>
      <p:sp>
        <p:nvSpPr>
          <p:cNvPr name="TextBox 47" id="47"/>
          <p:cNvSpPr txBox="true"/>
          <p:nvPr/>
        </p:nvSpPr>
        <p:spPr>
          <a:xfrm rot="0">
            <a:off x="9215370" y="2755702"/>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Healing</a:t>
            </a:r>
          </a:p>
        </p:txBody>
      </p:sp>
      <p:sp>
        <p:nvSpPr>
          <p:cNvPr name="TextBox 48" id="48"/>
          <p:cNvSpPr txBox="true"/>
          <p:nvPr/>
        </p:nvSpPr>
        <p:spPr>
          <a:xfrm rot="0">
            <a:off x="9226844" y="8987801"/>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Shadow Berserk</a:t>
            </a:r>
          </a:p>
        </p:txBody>
      </p:sp>
      <p:sp>
        <p:nvSpPr>
          <p:cNvPr name="TextBox 49" id="49"/>
          <p:cNvSpPr txBox="true"/>
          <p:nvPr/>
        </p:nvSpPr>
        <p:spPr>
          <a:xfrm rot="0">
            <a:off x="4902869" y="9040406"/>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Assassin Flicker</a:t>
            </a:r>
          </a:p>
        </p:txBody>
      </p:sp>
      <p:sp>
        <p:nvSpPr>
          <p:cNvPr name="TextBox 50" id="50"/>
          <p:cNvSpPr txBox="true"/>
          <p:nvPr/>
        </p:nvSpPr>
        <p:spPr>
          <a:xfrm rot="0">
            <a:off x="779132" y="8987801"/>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Poison Shuriken</a:t>
            </a:r>
          </a:p>
        </p:txBody>
      </p:sp>
      <p:sp>
        <p:nvSpPr>
          <p:cNvPr name="TextBox 51" id="51"/>
          <p:cNvSpPr txBox="true"/>
          <p:nvPr/>
        </p:nvSpPr>
        <p:spPr>
          <a:xfrm rot="0">
            <a:off x="9226844" y="5898406"/>
            <a:ext cx="2941874" cy="365246"/>
          </a:xfrm>
          <a:prstGeom prst="rect">
            <a:avLst/>
          </a:prstGeom>
        </p:spPr>
        <p:txBody>
          <a:bodyPr anchor="t" rtlCol="false" tIns="0" lIns="0" bIns="0" rIns="0">
            <a:spAutoFit/>
          </a:bodyPr>
          <a:lstStyle/>
          <a:p>
            <a:pPr algn="ctr">
              <a:lnSpc>
                <a:spcPts val="2806"/>
              </a:lnSpc>
            </a:pPr>
            <a:r>
              <a:rPr lang="en-US" b="true" sz="2673" spc="21">
                <a:solidFill>
                  <a:srgbClr val="FFFFFF"/>
                </a:solidFill>
                <a:latin typeface="TT Chocolates Bold"/>
                <a:ea typeface="TT Chocolates Bold"/>
                <a:cs typeface="TT Chocolates Bold"/>
                <a:sym typeface="TT Chocolates Bold"/>
              </a:rPr>
              <a:t>Sky Clear</a:t>
            </a:r>
          </a:p>
        </p:txBody>
      </p:sp>
      <p:sp>
        <p:nvSpPr>
          <p:cNvPr name="TextBox 52" id="52"/>
          <p:cNvSpPr txBox="true"/>
          <p:nvPr/>
        </p:nvSpPr>
        <p:spPr>
          <a:xfrm rot="0">
            <a:off x="12916415" y="9391147"/>
            <a:ext cx="4507500" cy="717671"/>
          </a:xfrm>
          <a:prstGeom prst="rect">
            <a:avLst/>
          </a:prstGeom>
        </p:spPr>
        <p:txBody>
          <a:bodyPr anchor="t" rtlCol="false" tIns="0" lIns="0" bIns="0" rIns="0">
            <a:spAutoFit/>
          </a:bodyPr>
          <a:lstStyle/>
          <a:p>
            <a:pPr algn="l">
              <a:lnSpc>
                <a:spcPts val="2806"/>
              </a:lnSpc>
            </a:pPr>
            <a:r>
              <a:rPr lang="en-US" sz="2673" spc="21" b="true">
                <a:solidFill>
                  <a:srgbClr val="FFFFFF"/>
                </a:solidFill>
                <a:latin typeface="TT Chocolates Bold"/>
                <a:ea typeface="TT Chocolates Bold"/>
                <a:cs typeface="TT Chocolates Bold"/>
                <a:sym typeface="TT Chocolates Bold"/>
              </a:rPr>
              <a:t>Chaque Skill Affiche ses commandes!</a:t>
            </a:r>
          </a:p>
        </p:txBody>
      </p:sp>
      <p:sp>
        <p:nvSpPr>
          <p:cNvPr name="TextBox 53" id="53"/>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387625" y="-1372580"/>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538205"/>
            <a:ext cx="8751590" cy="5644776"/>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5764" r="0" b="-5764"/>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694310" y="5307401"/>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8687089" y="4124070"/>
            <a:ext cx="8751590" cy="5644776"/>
            <a:chOff x="0" y="0"/>
            <a:chExt cx="6350000" cy="4095750"/>
          </a:xfrm>
        </p:grpSpPr>
        <p:sp>
          <p:nvSpPr>
            <p:cNvPr name="Freeform 10" id="1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8"/>
              <a:stretch>
                <a:fillRect l="0" t="-5875" r="0" b="-5875"/>
              </a:stretch>
            </a:blipFill>
          </p:spPr>
        </p:sp>
        <p:sp>
          <p:nvSpPr>
            <p:cNvPr name="Freeform 11" id="1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2" id="1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TextBox 13" id="13"/>
          <p:cNvSpPr txBox="true"/>
          <p:nvPr/>
        </p:nvSpPr>
        <p:spPr>
          <a:xfrm rot="0">
            <a:off x="2121759" y="5843840"/>
            <a:ext cx="3750457" cy="948690"/>
          </a:xfrm>
          <a:prstGeom prst="rect">
            <a:avLst/>
          </a:prstGeom>
        </p:spPr>
        <p:txBody>
          <a:bodyPr anchor="t" rtlCol="false" tIns="0" lIns="0" bIns="0" rIns="0">
            <a:spAutoFit/>
          </a:bodyPr>
          <a:lstStyle/>
          <a:p>
            <a:pPr algn="ctr">
              <a:lnSpc>
                <a:spcPts val="3600"/>
              </a:lnSpc>
            </a:pPr>
            <a:r>
              <a:rPr lang="en-US" sz="3600">
                <a:solidFill>
                  <a:srgbClr val="001E70"/>
                </a:solidFill>
                <a:latin typeface="Ara Hamah Alfidaa"/>
                <a:ea typeface="Ara Hamah Alfidaa"/>
                <a:cs typeface="Ara Hamah Alfidaa"/>
                <a:sym typeface="Ara Hamah Alfidaa"/>
              </a:rPr>
              <a:t>Deux photos de fond d’ecran a la fin du jeu</a:t>
            </a:r>
          </a:p>
        </p:txBody>
      </p:sp>
      <p:sp>
        <p:nvSpPr>
          <p:cNvPr name="TextBox 14" id="14"/>
          <p:cNvSpPr txBox="true"/>
          <p:nvPr/>
        </p:nvSpPr>
        <p:spPr>
          <a:xfrm rot="0">
            <a:off x="2194010" y="7665578"/>
            <a:ext cx="4466332" cy="1127923"/>
          </a:xfrm>
          <a:prstGeom prst="rect">
            <a:avLst/>
          </a:prstGeom>
        </p:spPr>
        <p:txBody>
          <a:bodyPr anchor="t" rtlCol="false" tIns="0" lIns="0" bIns="0" rIns="0">
            <a:spAutoFit/>
          </a:bodyPr>
          <a:lstStyle/>
          <a:p>
            <a:pPr algn="l" marL="559132" indent="-279566" lvl="1">
              <a:lnSpc>
                <a:spcPts val="2926"/>
              </a:lnSpc>
              <a:buFont typeface="Arial"/>
              <a:buChar char="•"/>
            </a:pPr>
            <a:r>
              <a:rPr lang="en-US" b="true" sz="2589" spc="20">
                <a:solidFill>
                  <a:srgbClr val="001E70"/>
                </a:solidFill>
                <a:latin typeface="TT Chocolates Bold"/>
                <a:ea typeface="TT Chocolates Bold"/>
                <a:cs typeface="TT Chocolates Bold"/>
                <a:sym typeface="TT Chocolates Bold"/>
              </a:rPr>
              <a:t>Game Won </a:t>
            </a:r>
          </a:p>
          <a:p>
            <a:pPr algn="l" marL="559132" indent="-279566" lvl="1">
              <a:lnSpc>
                <a:spcPts val="2926"/>
              </a:lnSpc>
              <a:buFont typeface="Arial"/>
              <a:buChar char="•"/>
            </a:pPr>
            <a:r>
              <a:rPr lang="en-US" b="true" sz="2589" spc="20">
                <a:solidFill>
                  <a:srgbClr val="001E70"/>
                </a:solidFill>
                <a:latin typeface="TT Chocolates Bold"/>
                <a:ea typeface="TT Chocolates Bold"/>
                <a:cs typeface="TT Chocolates Bold"/>
                <a:sym typeface="TT Chocolates Bold"/>
              </a:rPr>
              <a:t>Game Over  </a:t>
            </a:r>
          </a:p>
          <a:p>
            <a:pPr algn="l">
              <a:lnSpc>
                <a:spcPts val="2926"/>
              </a:lnSpc>
            </a:pPr>
          </a:p>
        </p:txBody>
      </p:sp>
      <p:sp>
        <p:nvSpPr>
          <p:cNvPr name="TextBox 15" id="15"/>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TextBox 4" id="4"/>
          <p:cNvSpPr txBox="true"/>
          <p:nvPr/>
        </p:nvSpPr>
        <p:spPr>
          <a:xfrm rot="0">
            <a:off x="1982702" y="1573679"/>
            <a:ext cx="14322596" cy="7941311"/>
          </a:xfrm>
          <a:prstGeom prst="rect">
            <a:avLst/>
          </a:prstGeom>
        </p:spPr>
        <p:txBody>
          <a:bodyPr anchor="t" rtlCol="false" tIns="0" lIns="0" bIns="0" rIns="0">
            <a:spAutoFit/>
          </a:bodyPr>
          <a:lstStyle/>
          <a:p>
            <a:pPr algn="ctr">
              <a:lnSpc>
                <a:spcPts val="21139"/>
              </a:lnSpc>
            </a:pPr>
            <a:r>
              <a:rPr lang="en-US" sz="15099" spc="679">
                <a:solidFill>
                  <a:srgbClr val="FFFFFF"/>
                </a:solidFill>
                <a:latin typeface="Ara Hamah Alfidaa"/>
                <a:ea typeface="Ara Hamah Alfidaa"/>
                <a:cs typeface="Ara Hamah Alfidaa"/>
                <a:sym typeface="Ara Hamah Alfidaa"/>
              </a:rPr>
              <a:t>Diagramme</a:t>
            </a:r>
          </a:p>
          <a:p>
            <a:pPr algn="ctr">
              <a:lnSpc>
                <a:spcPts val="21139"/>
              </a:lnSpc>
            </a:pPr>
            <a:r>
              <a:rPr lang="en-US" sz="15099" spc="679">
                <a:solidFill>
                  <a:srgbClr val="FFFFFF"/>
                </a:solidFill>
                <a:latin typeface="Ara Hamah Alfidaa"/>
                <a:ea typeface="Ara Hamah Alfidaa"/>
                <a:cs typeface="Ara Hamah Alfidaa"/>
                <a:sym typeface="Ara Hamah Alfidaa"/>
              </a:rPr>
              <a:t>de classes</a:t>
            </a:r>
          </a:p>
          <a:p>
            <a:pPr algn="ctr">
              <a:lnSpc>
                <a:spcPts val="21139"/>
              </a:lnSpc>
            </a:pPr>
          </a:p>
        </p:txBody>
      </p:sp>
      <p:sp>
        <p:nvSpPr>
          <p:cNvPr name="TextBox 5" id="5"/>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97256" y="315752"/>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14319" r="0" b="-14319"/>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131662" y="5143500"/>
            <a:ext cx="5401001" cy="4644861"/>
          </a:xfrm>
          <a:custGeom>
            <a:avLst/>
            <a:gdLst/>
            <a:ahLst/>
            <a:cxnLst/>
            <a:rect r="r" b="b" t="t" l="l"/>
            <a:pathLst>
              <a:path h="4644861" w="5401001">
                <a:moveTo>
                  <a:pt x="0" y="0"/>
                </a:moveTo>
                <a:lnTo>
                  <a:pt x="5401001" y="0"/>
                </a:lnTo>
                <a:lnTo>
                  <a:pt x="5401001" y="4644861"/>
                </a:lnTo>
                <a:lnTo>
                  <a:pt x="0" y="4644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590300" y="6033813"/>
            <a:ext cx="3898662" cy="3007691"/>
          </a:xfrm>
          <a:prstGeom prst="rect">
            <a:avLst/>
          </a:prstGeom>
        </p:spPr>
        <p:txBody>
          <a:bodyPr anchor="t" rtlCol="false" tIns="0" lIns="0" bIns="0" rIns="0">
            <a:spAutoFit/>
          </a:bodyPr>
          <a:lstStyle/>
          <a:p>
            <a:pPr algn="l" marL="455265" indent="-227633" lvl="1">
              <a:lnSpc>
                <a:spcPts val="2382"/>
              </a:lnSpc>
              <a:buFont typeface="Arial"/>
              <a:buChar char="•"/>
            </a:pPr>
            <a:r>
              <a:rPr lang="en-US" b="true" sz="2108" spc="16">
                <a:solidFill>
                  <a:srgbClr val="001E70"/>
                </a:solidFill>
                <a:latin typeface="TT Chocolates Bold"/>
                <a:ea typeface="TT Chocolates Bold"/>
                <a:cs typeface="TT Chocolates Bold"/>
                <a:sym typeface="TT Chocolates Bold"/>
              </a:rPr>
              <a:t>L’héritage permet aux classes Sorceress, Samurai et Shinobi de partager les attributs et méthodes de la classe Unit.</a:t>
            </a:r>
          </a:p>
          <a:p>
            <a:pPr algn="l" marL="455265" indent="-227633" lvl="1">
              <a:lnSpc>
                <a:spcPts val="2382"/>
              </a:lnSpc>
              <a:buFont typeface="Arial"/>
              <a:buChar char="•"/>
            </a:pPr>
            <a:r>
              <a:rPr lang="en-US" b="true" sz="2108" spc="16">
                <a:solidFill>
                  <a:srgbClr val="001E70"/>
                </a:solidFill>
                <a:latin typeface="TT Chocolates Bold"/>
                <a:ea typeface="TT Chocolates Bold"/>
                <a:cs typeface="TT Chocolates Bold"/>
                <a:sym typeface="TT Chocolates Bold"/>
              </a:rPr>
              <a:t>La composition permet aux unités de posséder leurs propres skills, instanciés afin qu’elles puissent les utiliser directement dans le jeu</a:t>
            </a:r>
          </a:p>
        </p:txBody>
      </p:sp>
      <p:sp>
        <p:nvSpPr>
          <p:cNvPr name="TextBox 10" id="10"/>
          <p:cNvSpPr txBox="true"/>
          <p:nvPr/>
        </p:nvSpPr>
        <p:spPr>
          <a:xfrm rot="0">
            <a:off x="12290073" y="5287440"/>
            <a:ext cx="4819276" cy="736848"/>
          </a:xfrm>
          <a:prstGeom prst="rect">
            <a:avLst/>
          </a:prstGeom>
        </p:spPr>
        <p:txBody>
          <a:bodyPr anchor="t" rtlCol="false" tIns="0" lIns="0" bIns="0" rIns="0">
            <a:spAutoFit/>
          </a:bodyPr>
          <a:lstStyle/>
          <a:p>
            <a:pPr algn="ctr">
              <a:lnSpc>
                <a:spcPts val="6052"/>
              </a:lnSpc>
            </a:pPr>
            <a:r>
              <a:rPr lang="en-US" sz="4323">
                <a:solidFill>
                  <a:srgbClr val="001E70"/>
                </a:solidFill>
                <a:latin typeface="Ara Hamah Alfidaa"/>
                <a:ea typeface="Ara Hamah Alfidaa"/>
                <a:cs typeface="Ara Hamah Alfidaa"/>
                <a:sym typeface="Ara Hamah Alfidaa"/>
              </a:rPr>
              <a:t>heritage et composition:</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2550815" y="235947"/>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565" t="0" r="-565"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338169" y="5325760"/>
            <a:ext cx="4966032" cy="4270787"/>
          </a:xfrm>
          <a:custGeom>
            <a:avLst/>
            <a:gdLst/>
            <a:ahLst/>
            <a:cxnLst/>
            <a:rect r="r" b="b" t="t" l="l"/>
            <a:pathLst>
              <a:path h="4270787" w="4966032">
                <a:moveTo>
                  <a:pt x="0" y="0"/>
                </a:moveTo>
                <a:lnTo>
                  <a:pt x="4966032" y="0"/>
                </a:lnTo>
                <a:lnTo>
                  <a:pt x="4966032" y="4270788"/>
                </a:lnTo>
                <a:lnTo>
                  <a:pt x="0" y="4270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01932" y="6043338"/>
            <a:ext cx="3497766" cy="2854681"/>
          </a:xfrm>
          <a:prstGeom prst="rect">
            <a:avLst/>
          </a:prstGeom>
        </p:spPr>
        <p:txBody>
          <a:bodyPr anchor="t" rtlCol="false" tIns="0" lIns="0" bIns="0" rIns="0">
            <a:spAutoFit/>
          </a:bodyPr>
          <a:lstStyle/>
          <a:p>
            <a:pPr algn="l">
              <a:lnSpc>
                <a:spcPts val="2291"/>
              </a:lnSpc>
            </a:pPr>
            <a:r>
              <a:rPr lang="en-US" sz="2028" spc="16" b="true">
                <a:solidFill>
                  <a:srgbClr val="001E70"/>
                </a:solidFill>
                <a:latin typeface="TT Chocolates Bold"/>
                <a:ea typeface="TT Chocolates Bold"/>
                <a:cs typeface="TT Chocolates Bold"/>
                <a:sym typeface="TT Chocolates Bold"/>
              </a:rPr>
              <a:t>L’héritage de la classe abstraite Skill par les classes Ichimonji, Purple_Chaos, Healer, etc. permet de clarifier et expliciter que ces 9 classes représentent des skills, assurant ainsi une structure cohérente et compréhensible du code.</a:t>
            </a:r>
          </a:p>
          <a:p>
            <a:pPr algn="l">
              <a:lnSpc>
                <a:spcPts val="2291"/>
              </a:lnSpc>
            </a:pPr>
            <a:r>
              <a:rPr lang="en-US" sz="2028" spc="16" b="true">
                <a:solidFill>
                  <a:srgbClr val="001E70"/>
                </a:solidFill>
                <a:latin typeface="TT Chocolates Bold"/>
                <a:ea typeface="TT Chocolates Bold"/>
                <a:cs typeface="TT Chocolates Bold"/>
                <a:sym typeface="TT Chocolates Bold"/>
              </a:rPr>
              <a:t> </a:t>
            </a:r>
          </a:p>
        </p:txBody>
      </p:sp>
      <p:sp>
        <p:nvSpPr>
          <p:cNvPr name="TextBox 10" id="10"/>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84423" y="1028700"/>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7756" r="0" b="-7756"/>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9777855" y="3194252"/>
            <a:ext cx="7683347" cy="6607679"/>
          </a:xfrm>
          <a:custGeom>
            <a:avLst/>
            <a:gdLst/>
            <a:ahLst/>
            <a:cxnLst/>
            <a:rect r="r" b="b" t="t" l="l"/>
            <a:pathLst>
              <a:path h="6607679" w="7683347">
                <a:moveTo>
                  <a:pt x="0" y="0"/>
                </a:moveTo>
                <a:lnTo>
                  <a:pt x="7683347" y="0"/>
                </a:lnTo>
                <a:lnTo>
                  <a:pt x="7683347" y="6607679"/>
                </a:lnTo>
                <a:lnTo>
                  <a:pt x="0" y="6607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1136513" y="3032327"/>
            <a:ext cx="4966032" cy="1377949"/>
          </a:xfrm>
          <a:prstGeom prst="rect">
            <a:avLst/>
          </a:prstGeom>
        </p:spPr>
        <p:txBody>
          <a:bodyPr anchor="t" rtlCol="false" tIns="0" lIns="0" bIns="0" rIns="0">
            <a:spAutoFit/>
          </a:bodyPr>
          <a:lstStyle/>
          <a:p>
            <a:pPr algn="ctr">
              <a:lnSpc>
                <a:spcPts val="11200"/>
              </a:lnSpc>
            </a:pPr>
            <a:r>
              <a:rPr lang="en-US" sz="8000">
                <a:solidFill>
                  <a:srgbClr val="001E70"/>
                </a:solidFill>
                <a:latin typeface="Ara Hamah Alfidaa"/>
                <a:ea typeface="Ara Hamah Alfidaa"/>
                <a:cs typeface="Ara Hamah Alfidaa"/>
                <a:sym typeface="Ara Hamah Alfidaa"/>
              </a:rPr>
              <a:t>Class game</a:t>
            </a:r>
          </a:p>
        </p:txBody>
      </p:sp>
      <p:sp>
        <p:nvSpPr>
          <p:cNvPr name="TextBox 10" id="10"/>
          <p:cNvSpPr txBox="true"/>
          <p:nvPr/>
        </p:nvSpPr>
        <p:spPr>
          <a:xfrm rot="0">
            <a:off x="10440372" y="4667956"/>
            <a:ext cx="6358314" cy="3573272"/>
          </a:xfrm>
          <a:prstGeom prst="rect">
            <a:avLst/>
          </a:prstGeom>
        </p:spPr>
        <p:txBody>
          <a:bodyPr anchor="t" rtlCol="false" tIns="0" lIns="0" bIns="0" rIns="0">
            <a:spAutoFit/>
          </a:bodyPr>
          <a:lstStyle/>
          <a:p>
            <a:pPr algn="l">
              <a:lnSpc>
                <a:spcPts val="2599"/>
              </a:lnSpc>
            </a:pPr>
            <a:r>
              <a:rPr lang="en-US" sz="2300" spc="18" b="true">
                <a:solidFill>
                  <a:srgbClr val="001E70"/>
                </a:solidFill>
                <a:latin typeface="TT Chocolates Bold"/>
                <a:ea typeface="TT Chocolates Bold"/>
                <a:cs typeface="TT Chocolates Bold"/>
                <a:sym typeface="TT Chocolates Bold"/>
              </a:rPr>
              <a:t>C’est une classe qui réalise la majorité de la partie d’interface graphique du jeu :</a:t>
            </a:r>
          </a:p>
          <a:p>
            <a:pPr algn="l">
              <a:lnSpc>
                <a:spcPts val="2599"/>
              </a:lnSpc>
            </a:pPr>
          </a:p>
          <a:p>
            <a:pPr algn="l">
              <a:lnSpc>
                <a:spcPts val="2599"/>
              </a:lnSpc>
            </a:pPr>
            <a:r>
              <a:rPr lang="en-US" sz="2300" spc="18" b="true">
                <a:solidFill>
                  <a:srgbClr val="001E70"/>
                </a:solidFill>
                <a:latin typeface="TT Chocolates Bold"/>
                <a:ea typeface="TT Chocolates Bold"/>
                <a:cs typeface="TT Chocolates Bold"/>
                <a:sym typeface="TT Chocolates Bold"/>
              </a:rPr>
              <a:t>+ Pipeline du jeux : enchaînements des menus, affichages, tours des joueurs et IA, fin du jeux...</a:t>
            </a:r>
          </a:p>
          <a:p>
            <a:pPr algn="l">
              <a:lnSpc>
                <a:spcPts val="2599"/>
              </a:lnSpc>
            </a:pPr>
            <a:r>
              <a:rPr lang="en-US" sz="2300" spc="18" b="true">
                <a:solidFill>
                  <a:srgbClr val="001E70"/>
                </a:solidFill>
                <a:latin typeface="TT Chocolates Bold"/>
                <a:ea typeface="TT Chocolates Bold"/>
                <a:cs typeface="TT Chocolates Bold"/>
                <a:sym typeface="TT Chocolates Bold"/>
              </a:rPr>
              <a:t>+ Menus</a:t>
            </a:r>
          </a:p>
          <a:p>
            <a:pPr algn="l">
              <a:lnSpc>
                <a:spcPts val="2599"/>
              </a:lnSpc>
            </a:pPr>
            <a:r>
              <a:rPr lang="en-US" sz="2300" spc="18" b="true">
                <a:solidFill>
                  <a:srgbClr val="001E70"/>
                </a:solidFill>
                <a:latin typeface="TT Chocolates Bold"/>
                <a:ea typeface="TT Chocolates Bold"/>
                <a:cs typeface="TT Chocolates Bold"/>
                <a:sym typeface="TT Chocolates Bold"/>
              </a:rPr>
              <a:t>+ Gestion de l’affichage</a:t>
            </a:r>
          </a:p>
          <a:p>
            <a:pPr algn="l">
              <a:lnSpc>
                <a:spcPts val="2599"/>
              </a:lnSpc>
            </a:pPr>
            <a:r>
              <a:rPr lang="en-US" sz="2300" spc="18" b="true">
                <a:solidFill>
                  <a:srgbClr val="001E70"/>
                </a:solidFill>
                <a:latin typeface="TT Chocolates Bold"/>
                <a:ea typeface="TT Chocolates Bold"/>
                <a:cs typeface="TT Chocolates Bold"/>
                <a:sym typeface="TT Chocolates Bold"/>
              </a:rPr>
              <a:t>+ Terrains et leurs effets</a:t>
            </a:r>
          </a:p>
          <a:p>
            <a:pPr algn="l">
              <a:lnSpc>
                <a:spcPts val="2599"/>
              </a:lnSpc>
            </a:pPr>
            <a:r>
              <a:rPr lang="en-US" sz="2300" spc="18" b="true">
                <a:solidFill>
                  <a:srgbClr val="001E70"/>
                </a:solidFill>
                <a:latin typeface="TT Chocolates Bold"/>
                <a:ea typeface="TT Chocolates Bold"/>
                <a:cs typeface="TT Chocolates Bold"/>
                <a:sym typeface="TT Chocolates Bold"/>
              </a:rPr>
              <a:t>+ Gestion du tour des joueurs</a:t>
            </a:r>
          </a:p>
          <a:p>
            <a:pPr algn="l">
              <a:lnSpc>
                <a:spcPts val="2599"/>
              </a:lnSpc>
            </a:pPr>
            <a:r>
              <a:rPr lang="en-US" sz="2300" spc="18" b="true">
                <a:solidFill>
                  <a:srgbClr val="001E70"/>
                </a:solidFill>
                <a:latin typeface="TT Chocolates Bold"/>
                <a:ea typeface="TT Chocolates Bold"/>
                <a:cs typeface="TT Chocolates Bold"/>
                <a:sym typeface="TT Chocolates Bold"/>
              </a:rPr>
              <a:t>+ Construction et utilisation de l’IA ennemi </a:t>
            </a:r>
          </a:p>
          <a:p>
            <a:pPr algn="l">
              <a:lnSpc>
                <a:spcPts val="2599"/>
              </a:lnSpc>
            </a:pPr>
            <a:r>
              <a:rPr lang="en-US" sz="2300" spc="18" b="true">
                <a:solidFill>
                  <a:srgbClr val="001E70"/>
                </a:solidFill>
                <a:latin typeface="TT Chocolates Bold"/>
                <a:ea typeface="TT Chocolates Bold"/>
                <a:cs typeface="TT Chocolates Bold"/>
                <a:sym typeface="TT Chocolates Bold"/>
              </a:rPr>
              <a:t>+ Démarre/Arrêt du jeu </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600128" y="4924383"/>
            <a:ext cx="3295453" cy="3295453"/>
            <a:chOff x="0" y="0"/>
            <a:chExt cx="6350000" cy="6350000"/>
          </a:xfrm>
        </p:grpSpPr>
        <p:sp>
          <p:nvSpPr>
            <p:cNvPr name="Freeform 5" id="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31141" t="0" r="-31141" b="0"/>
              </a:stretch>
            </a:blipFill>
          </p:spPr>
        </p:sp>
        <p:sp>
          <p:nvSpPr>
            <p:cNvPr name="Freeform 6" id="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7" id="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8" id="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9" id="9"/>
          <p:cNvGrpSpPr>
            <a:grpSpLocks noChangeAspect="true"/>
          </p:cNvGrpSpPr>
          <p:nvPr/>
        </p:nvGrpSpPr>
        <p:grpSpPr>
          <a:xfrm rot="0">
            <a:off x="7528867" y="4924383"/>
            <a:ext cx="3270941" cy="3270941"/>
            <a:chOff x="0" y="0"/>
            <a:chExt cx="6350000" cy="6350000"/>
          </a:xfrm>
        </p:grpSpPr>
        <p:sp>
          <p:nvSpPr>
            <p:cNvPr name="Freeform 10" id="1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0" t="-4773" r="0" b="-4773"/>
              </a:stretch>
            </a:blipFill>
          </p:spPr>
        </p:sp>
        <p:sp>
          <p:nvSpPr>
            <p:cNvPr name="Freeform 11" id="1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2" id="1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3" id="1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14" id="14"/>
          <p:cNvGrpSpPr>
            <a:grpSpLocks noChangeAspect="true"/>
          </p:cNvGrpSpPr>
          <p:nvPr/>
        </p:nvGrpSpPr>
        <p:grpSpPr>
          <a:xfrm rot="0">
            <a:off x="11471144" y="4924383"/>
            <a:ext cx="3270941" cy="3270941"/>
            <a:chOff x="0" y="0"/>
            <a:chExt cx="6350000" cy="6350000"/>
          </a:xfrm>
        </p:grpSpPr>
        <p:sp>
          <p:nvSpPr>
            <p:cNvPr name="Freeform 15" id="1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7"/>
              <a:stretch>
                <a:fillRect l="0" t="-18467" r="0" b="-18467"/>
              </a:stretch>
            </a:blipFill>
          </p:spPr>
        </p:sp>
        <p:sp>
          <p:nvSpPr>
            <p:cNvPr name="Freeform 16" id="1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7" id="1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8" id="1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19" id="19"/>
          <p:cNvSpPr/>
          <p:nvPr/>
        </p:nvSpPr>
        <p:spPr>
          <a:xfrm flipH="false" flipV="false" rot="0">
            <a:off x="3529203" y="8383012"/>
            <a:ext cx="3437304" cy="656213"/>
          </a:xfrm>
          <a:custGeom>
            <a:avLst/>
            <a:gdLst/>
            <a:ahLst/>
            <a:cxnLst/>
            <a:rect r="r" b="b" t="t" l="l"/>
            <a:pathLst>
              <a:path h="656213" w="3437304">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585087" y="762000"/>
            <a:ext cx="15158500" cy="2413635"/>
          </a:xfrm>
          <a:prstGeom prst="rect">
            <a:avLst/>
          </a:prstGeom>
        </p:spPr>
        <p:txBody>
          <a:bodyPr anchor="t" rtlCol="false" tIns="0" lIns="0" bIns="0" rIns="0">
            <a:spAutoFit/>
          </a:bodyPr>
          <a:lstStyle/>
          <a:p>
            <a:pPr algn="ctr">
              <a:lnSpc>
                <a:spcPts val="19739"/>
              </a:lnSpc>
            </a:pPr>
            <a:r>
              <a:rPr lang="en-US" sz="14100">
                <a:solidFill>
                  <a:srgbClr val="FFFFFF"/>
                </a:solidFill>
                <a:latin typeface="Ara Hamah Alfidaa"/>
                <a:ea typeface="Ara Hamah Alfidaa"/>
                <a:cs typeface="Ara Hamah Alfidaa"/>
                <a:sym typeface="Ara Hamah Alfidaa"/>
              </a:rPr>
              <a:t>MEMBRES</a:t>
            </a:r>
          </a:p>
        </p:txBody>
      </p:sp>
      <p:sp>
        <p:nvSpPr>
          <p:cNvPr name="TextBox 21" id="21"/>
          <p:cNvSpPr txBox="true"/>
          <p:nvPr/>
        </p:nvSpPr>
        <p:spPr>
          <a:xfrm rot="0">
            <a:off x="3529203" y="8479170"/>
            <a:ext cx="2873829" cy="431993"/>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Manel</a:t>
            </a:r>
          </a:p>
        </p:txBody>
      </p:sp>
      <p:sp>
        <p:nvSpPr>
          <p:cNvPr name="Freeform 22" id="22"/>
          <p:cNvSpPr/>
          <p:nvPr/>
        </p:nvSpPr>
        <p:spPr>
          <a:xfrm flipH="false" flipV="false" rot="0">
            <a:off x="7445685" y="8383012"/>
            <a:ext cx="3437304" cy="656213"/>
          </a:xfrm>
          <a:custGeom>
            <a:avLst/>
            <a:gdLst/>
            <a:ahLst/>
            <a:cxnLst/>
            <a:rect r="r" b="b" t="t" l="l"/>
            <a:pathLst>
              <a:path h="656213" w="3437304">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7445685" y="8479170"/>
            <a:ext cx="2873829" cy="433695"/>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Minh Nhut</a:t>
            </a:r>
          </a:p>
        </p:txBody>
      </p:sp>
      <p:sp>
        <p:nvSpPr>
          <p:cNvPr name="Freeform 24" id="24"/>
          <p:cNvSpPr/>
          <p:nvPr/>
        </p:nvSpPr>
        <p:spPr>
          <a:xfrm flipH="false" flipV="false" rot="0">
            <a:off x="11362167" y="8383012"/>
            <a:ext cx="3437304" cy="656213"/>
          </a:xfrm>
          <a:custGeom>
            <a:avLst/>
            <a:gdLst/>
            <a:ahLst/>
            <a:cxnLst/>
            <a:rect r="r" b="b" t="t" l="l"/>
            <a:pathLst>
              <a:path h="656213" w="3437304">
                <a:moveTo>
                  <a:pt x="0" y="0"/>
                </a:moveTo>
                <a:lnTo>
                  <a:pt x="3437305" y="0"/>
                </a:lnTo>
                <a:lnTo>
                  <a:pt x="3437305"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1362167" y="8479170"/>
            <a:ext cx="2873829" cy="431993"/>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Massyl</a:t>
            </a:r>
          </a:p>
        </p:txBody>
      </p:sp>
      <p:sp>
        <p:nvSpPr>
          <p:cNvPr name="TextBox 26" id="26"/>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53844" y="1028700"/>
            <a:ext cx="12190684" cy="7862991"/>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9968" r="0" b="-9968"/>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293268" y="689408"/>
            <a:ext cx="4966032" cy="4270787"/>
          </a:xfrm>
          <a:custGeom>
            <a:avLst/>
            <a:gdLst/>
            <a:ahLst/>
            <a:cxnLst/>
            <a:rect r="r" b="b" t="t" l="l"/>
            <a:pathLst>
              <a:path h="4270787" w="4966032">
                <a:moveTo>
                  <a:pt x="0" y="0"/>
                </a:moveTo>
                <a:lnTo>
                  <a:pt x="4966032" y="0"/>
                </a:lnTo>
                <a:lnTo>
                  <a:pt x="4966032" y="4270788"/>
                </a:lnTo>
                <a:lnTo>
                  <a:pt x="0" y="4270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2293268" y="5454268"/>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911095" y="4960196"/>
            <a:ext cx="6100307" cy="2989150"/>
          </a:xfrm>
          <a:custGeom>
            <a:avLst/>
            <a:gdLst/>
            <a:ahLst/>
            <a:cxnLst/>
            <a:rect r="r" b="b" t="t" l="l"/>
            <a:pathLst>
              <a:path h="2989150" w="6100307">
                <a:moveTo>
                  <a:pt x="0" y="0"/>
                </a:moveTo>
                <a:lnTo>
                  <a:pt x="6100307" y="0"/>
                </a:lnTo>
                <a:lnTo>
                  <a:pt x="6100307" y="2989150"/>
                </a:lnTo>
                <a:lnTo>
                  <a:pt x="0" y="2989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1" id="11"/>
          <p:cNvSpPr txBox="true"/>
          <p:nvPr/>
        </p:nvSpPr>
        <p:spPr>
          <a:xfrm rot="0">
            <a:off x="12519321" y="2106539"/>
            <a:ext cx="4279668" cy="1630172"/>
          </a:xfrm>
          <a:prstGeom prst="rect">
            <a:avLst/>
          </a:prstGeom>
        </p:spPr>
        <p:txBody>
          <a:bodyPr anchor="t" rtlCol="false" tIns="0" lIns="0" bIns="0" rIns="0">
            <a:spAutoFit/>
          </a:bodyPr>
          <a:lstStyle/>
          <a:p>
            <a:pPr algn="l">
              <a:lnSpc>
                <a:spcPts val="2599"/>
              </a:lnSpc>
            </a:pPr>
            <a:r>
              <a:rPr lang="en-US" sz="2300" spc="18" b="true">
                <a:solidFill>
                  <a:srgbClr val="001E70"/>
                </a:solidFill>
                <a:latin typeface="TT Chocolates Bold"/>
                <a:ea typeface="TT Chocolates Bold"/>
                <a:cs typeface="TT Chocolates Bold"/>
                <a:sym typeface="TT Chocolates Bold"/>
              </a:rPr>
              <a:t>Aggregation entre les 3 classes Sorceress,Samurai, Shinobi et Game qui permet d’afficher les photos à l’écran de sélection des personnages</a:t>
            </a:r>
          </a:p>
        </p:txBody>
      </p:sp>
      <p:sp>
        <p:nvSpPr>
          <p:cNvPr name="TextBox 12" id="12"/>
          <p:cNvSpPr txBox="true"/>
          <p:nvPr/>
        </p:nvSpPr>
        <p:spPr>
          <a:xfrm rot="0">
            <a:off x="12293268" y="647149"/>
            <a:ext cx="4966032" cy="1377949"/>
          </a:xfrm>
          <a:prstGeom prst="rect">
            <a:avLst/>
          </a:prstGeom>
        </p:spPr>
        <p:txBody>
          <a:bodyPr anchor="t" rtlCol="false" tIns="0" lIns="0" bIns="0" rIns="0">
            <a:spAutoFit/>
          </a:bodyPr>
          <a:lstStyle/>
          <a:p>
            <a:pPr algn="ctr">
              <a:lnSpc>
                <a:spcPts val="11200"/>
              </a:lnSpc>
            </a:pPr>
            <a:r>
              <a:rPr lang="en-US" sz="8000">
                <a:solidFill>
                  <a:srgbClr val="001E70"/>
                </a:solidFill>
                <a:latin typeface="Ara Hamah Alfidaa"/>
                <a:ea typeface="Ara Hamah Alfidaa"/>
                <a:cs typeface="Ara Hamah Alfidaa"/>
                <a:sym typeface="Ara Hamah Alfidaa"/>
              </a:rPr>
              <a:t>Agregation </a:t>
            </a:r>
          </a:p>
        </p:txBody>
      </p:sp>
      <p:sp>
        <p:nvSpPr>
          <p:cNvPr name="TextBox 13" id="13"/>
          <p:cNvSpPr txBox="true"/>
          <p:nvPr/>
        </p:nvSpPr>
        <p:spPr>
          <a:xfrm rot="0">
            <a:off x="12636450" y="6455488"/>
            <a:ext cx="4279668" cy="2277872"/>
          </a:xfrm>
          <a:prstGeom prst="rect">
            <a:avLst/>
          </a:prstGeom>
        </p:spPr>
        <p:txBody>
          <a:bodyPr anchor="t" rtlCol="false" tIns="0" lIns="0" bIns="0" rIns="0">
            <a:spAutoFit/>
          </a:bodyPr>
          <a:lstStyle/>
          <a:p>
            <a:pPr algn="l">
              <a:lnSpc>
                <a:spcPts val="2599"/>
              </a:lnSpc>
            </a:pPr>
            <a:r>
              <a:rPr lang="en-US" sz="2300" spc="18" b="true">
                <a:solidFill>
                  <a:srgbClr val="001E70"/>
                </a:solidFill>
                <a:latin typeface="TT Chocolates Bold"/>
                <a:ea typeface="TT Chocolates Bold"/>
                <a:cs typeface="TT Chocolates Bold"/>
                <a:sym typeface="TT Chocolates Bold"/>
              </a:rPr>
              <a:t>Les unités sont utilisées uniquement par l'intermédiaire de la classe Game , mais celles-ci sont instanciées en dehors pour définir un dictionnaire regroupant tous les personnages jouables (key in personnage)</a:t>
            </a:r>
          </a:p>
        </p:txBody>
      </p:sp>
      <p:sp>
        <p:nvSpPr>
          <p:cNvPr name="TextBox 14" id="14"/>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2293268" y="4987513"/>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8852" y="728882"/>
            <a:ext cx="10985104" cy="7085392"/>
            <a:chOff x="0" y="0"/>
            <a:chExt cx="6350000" cy="4095750"/>
          </a:xfrm>
        </p:grpSpPr>
        <p:sp>
          <p:nvSpPr>
            <p:cNvPr name="Freeform 6" id="6"/>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7"/>
              <a:stretch>
                <a:fillRect l="0" t="-12956" r="0" b="-12956"/>
              </a:stretch>
            </a:blipFill>
          </p:spPr>
        </p:sp>
        <p:sp>
          <p:nvSpPr>
            <p:cNvPr name="Freeform 7" id="7"/>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8" id="8"/>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9" id="9"/>
          <p:cNvSpPr/>
          <p:nvPr/>
        </p:nvSpPr>
        <p:spPr>
          <a:xfrm flipH="false" flipV="false" rot="0">
            <a:off x="1826410" y="3256154"/>
            <a:ext cx="5649253" cy="2768134"/>
          </a:xfrm>
          <a:custGeom>
            <a:avLst/>
            <a:gdLst/>
            <a:ahLst/>
            <a:cxnLst/>
            <a:rect r="r" b="b" t="t" l="l"/>
            <a:pathLst>
              <a:path h="2768134" w="5649253">
                <a:moveTo>
                  <a:pt x="0" y="0"/>
                </a:moveTo>
                <a:lnTo>
                  <a:pt x="5649253" y="0"/>
                </a:lnTo>
                <a:lnTo>
                  <a:pt x="5649253" y="2768134"/>
                </a:lnTo>
                <a:lnTo>
                  <a:pt x="0" y="2768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12519321" y="6404643"/>
            <a:ext cx="4279668" cy="2277872"/>
          </a:xfrm>
          <a:prstGeom prst="rect">
            <a:avLst/>
          </a:prstGeom>
        </p:spPr>
        <p:txBody>
          <a:bodyPr anchor="t" rtlCol="false" tIns="0" lIns="0" bIns="0" rIns="0">
            <a:spAutoFit/>
          </a:bodyPr>
          <a:lstStyle/>
          <a:p>
            <a:pPr algn="ctr">
              <a:lnSpc>
                <a:spcPts val="2599"/>
              </a:lnSpc>
            </a:pPr>
            <a:r>
              <a:rPr lang="en-US" b="true" sz="2300" spc="18">
                <a:solidFill>
                  <a:srgbClr val="001E70"/>
                </a:solidFill>
                <a:latin typeface="TT Chocolates Bold"/>
                <a:ea typeface="TT Chocolates Bold"/>
                <a:cs typeface="TT Chocolates Bold"/>
                <a:sym typeface="TT Chocolates Bold"/>
              </a:rPr>
              <a:t>Aggregation entre la classe Shadow et Shadow_Berserk car Shadow existe uniquement pour l’executuion du Skill Shadow_Berserk, Ce skill Affiche et utilise plusieurs Shadow pour infliger des degats au ennemies</a:t>
            </a:r>
          </a:p>
        </p:txBody>
      </p:sp>
      <p:sp>
        <p:nvSpPr>
          <p:cNvPr name="TextBox 11" id="11"/>
          <p:cNvSpPr txBox="true"/>
          <p:nvPr/>
        </p:nvSpPr>
        <p:spPr>
          <a:xfrm rot="0">
            <a:off x="12293268" y="4945253"/>
            <a:ext cx="4966032" cy="1377949"/>
          </a:xfrm>
          <a:prstGeom prst="rect">
            <a:avLst/>
          </a:prstGeom>
        </p:spPr>
        <p:txBody>
          <a:bodyPr anchor="t" rtlCol="false" tIns="0" lIns="0" bIns="0" rIns="0">
            <a:spAutoFit/>
          </a:bodyPr>
          <a:lstStyle/>
          <a:p>
            <a:pPr algn="ctr">
              <a:lnSpc>
                <a:spcPts val="11200"/>
              </a:lnSpc>
            </a:pPr>
            <a:r>
              <a:rPr lang="en-US" sz="8000">
                <a:solidFill>
                  <a:srgbClr val="001E70"/>
                </a:solidFill>
                <a:latin typeface="Ara Hamah Alfidaa"/>
                <a:ea typeface="Ara Hamah Alfidaa"/>
                <a:cs typeface="Ara Hamah Alfidaa"/>
                <a:sym typeface="Ara Hamah Alfidaa"/>
              </a:rPr>
              <a:t>Agregation </a:t>
            </a:r>
          </a:p>
        </p:txBody>
      </p:sp>
      <p:sp>
        <p:nvSpPr>
          <p:cNvPr name="TextBox 12" id="12"/>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TextBox 4" id="4"/>
          <p:cNvSpPr txBox="true"/>
          <p:nvPr/>
        </p:nvSpPr>
        <p:spPr>
          <a:xfrm rot="0">
            <a:off x="1982702" y="1573679"/>
            <a:ext cx="14322596" cy="2588261"/>
          </a:xfrm>
          <a:prstGeom prst="rect">
            <a:avLst/>
          </a:prstGeom>
        </p:spPr>
        <p:txBody>
          <a:bodyPr anchor="t" rtlCol="false" tIns="0" lIns="0" bIns="0" rIns="0">
            <a:spAutoFit/>
          </a:bodyPr>
          <a:lstStyle/>
          <a:p>
            <a:pPr algn="ctr">
              <a:lnSpc>
                <a:spcPts val="21139"/>
              </a:lnSpc>
            </a:pPr>
            <a:r>
              <a:rPr lang="en-US" sz="15099">
                <a:solidFill>
                  <a:srgbClr val="FFFFFF"/>
                </a:solidFill>
                <a:latin typeface="Ara Hamah Alfidaa"/>
                <a:ea typeface="Ara Hamah Alfidaa"/>
                <a:cs typeface="Ara Hamah Alfidaa"/>
                <a:sym typeface="Ara Hamah Alfidaa"/>
              </a:rPr>
              <a:t>Conclusion</a:t>
            </a:r>
          </a:p>
        </p:txBody>
      </p:sp>
      <p:sp>
        <p:nvSpPr>
          <p:cNvPr name="TextBox 5" id="5"/>
          <p:cNvSpPr txBox="true"/>
          <p:nvPr/>
        </p:nvSpPr>
        <p:spPr>
          <a:xfrm rot="0">
            <a:off x="2691013" y="5470597"/>
            <a:ext cx="12905974" cy="4059555"/>
          </a:xfrm>
          <a:prstGeom prst="rect">
            <a:avLst/>
          </a:prstGeom>
        </p:spPr>
        <p:txBody>
          <a:bodyPr anchor="t" rtlCol="false" tIns="0" lIns="0" bIns="0" rIns="0">
            <a:spAutoFit/>
          </a:bodyPr>
          <a:lstStyle/>
          <a:p>
            <a:pPr algn="just">
              <a:lnSpc>
                <a:spcPts val="4620"/>
              </a:lnSpc>
            </a:pPr>
            <a:r>
              <a:rPr lang="en-US" sz="3300" spc="26">
                <a:solidFill>
                  <a:srgbClr val="FFFFFF"/>
                </a:solidFill>
                <a:latin typeface="TT Chocolates"/>
                <a:ea typeface="TT Chocolates"/>
                <a:cs typeface="TT Chocolates"/>
                <a:sym typeface="TT Chocolates"/>
              </a:rPr>
              <a:t>Ce projet de jeu en 2D illustre une utilisation impressionnante de Pygame pour créer une expérience ludique et immersive. Grâce à une architecture bien structurée et à des fonctionnalités riches, il offre une base solide pour des développements futurs. Que ce soit pour apprendre ou pour créer des jeux plus complexes, ce projet constitue un excellent exemple de l'équilibre entre technique et plaisir.</a:t>
            </a:r>
          </a:p>
          <a:p>
            <a:pPr algn="just">
              <a:lnSpc>
                <a:spcPts val="4620"/>
              </a:lnSpc>
              <a:spcBef>
                <a:spcPct val="0"/>
              </a:spcBef>
            </a:pPr>
          </a:p>
        </p:txBody>
      </p:sp>
      <p:sp>
        <p:nvSpPr>
          <p:cNvPr name="TextBox 6" id="6"/>
          <p:cNvSpPr txBox="true"/>
          <p:nvPr/>
        </p:nvSpPr>
        <p:spPr>
          <a:xfrm rot="0">
            <a:off x="16534448" y="8578849"/>
            <a:ext cx="1580365" cy="1844731"/>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22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067665" y="-2101948"/>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p:cNvSpPr/>
          <p:nvPr/>
        </p:nvSpPr>
        <p:spPr>
          <a:xfrm flipH="false" flipV="false" rot="-10800000">
            <a:off x="1245590" y="4751700"/>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10498" y="5794166"/>
            <a:ext cx="5636218" cy="1845563"/>
          </a:xfrm>
          <a:prstGeom prst="rect">
            <a:avLst/>
          </a:prstGeom>
        </p:spPr>
        <p:txBody>
          <a:bodyPr anchor="t" rtlCol="false" tIns="0" lIns="0" bIns="0" rIns="0">
            <a:spAutoFit/>
          </a:bodyPr>
          <a:lstStyle/>
          <a:p>
            <a:pPr algn="ctr">
              <a:lnSpc>
                <a:spcPts val="7393"/>
              </a:lnSpc>
            </a:pPr>
            <a:r>
              <a:rPr lang="en-US" b="true" sz="5281" spc="237">
                <a:solidFill>
                  <a:srgbClr val="001E70"/>
                </a:solidFill>
                <a:latin typeface="Tek Tall Arabic Bold"/>
                <a:ea typeface="Tek Tall Arabic Bold"/>
                <a:cs typeface="Tek Tall Arabic Bold"/>
                <a:sym typeface="Tek Tall Arabic Bold"/>
              </a:rPr>
              <a:t>Création </a:t>
            </a:r>
          </a:p>
          <a:p>
            <a:pPr algn="ctr">
              <a:lnSpc>
                <a:spcPts val="7393"/>
              </a:lnSpc>
            </a:pPr>
            <a:r>
              <a:rPr lang="en-US" b="true" sz="5281" spc="237">
                <a:solidFill>
                  <a:srgbClr val="001E70"/>
                </a:solidFill>
                <a:latin typeface="Tek Tall Arabic Bold"/>
                <a:ea typeface="Tek Tall Arabic Bold"/>
                <a:cs typeface="Tek Tall Arabic Bold"/>
                <a:sym typeface="Tek Tall Arabic Bold"/>
              </a:rPr>
              <a:t>du jeu</a:t>
            </a:r>
          </a:p>
        </p:txBody>
      </p:sp>
      <p:sp>
        <p:nvSpPr>
          <p:cNvPr name="TextBox 6" id="6"/>
          <p:cNvSpPr txBox="true"/>
          <p:nvPr/>
        </p:nvSpPr>
        <p:spPr>
          <a:xfrm rot="0">
            <a:off x="1245590" y="1658108"/>
            <a:ext cx="15634688"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Sommaire</a:t>
            </a:r>
          </a:p>
        </p:txBody>
      </p:sp>
      <p:sp>
        <p:nvSpPr>
          <p:cNvPr name="Freeform 7" id="7"/>
          <p:cNvSpPr/>
          <p:nvPr/>
        </p:nvSpPr>
        <p:spPr>
          <a:xfrm flipH="false" flipV="false" rot="-10800000">
            <a:off x="6714792" y="4751700"/>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2298294" y="4751700"/>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715024" y="5868270"/>
            <a:ext cx="4695822" cy="1687830"/>
          </a:xfrm>
          <a:prstGeom prst="rect">
            <a:avLst/>
          </a:prstGeom>
        </p:spPr>
        <p:txBody>
          <a:bodyPr anchor="t" rtlCol="false" tIns="0" lIns="0" bIns="0" rIns="0">
            <a:spAutoFit/>
          </a:bodyPr>
          <a:lstStyle/>
          <a:p>
            <a:pPr algn="ctr">
              <a:lnSpc>
                <a:spcPts val="6719"/>
              </a:lnSpc>
            </a:pPr>
            <a:r>
              <a:rPr lang="en-US" b="true" sz="4799" spc="215">
                <a:solidFill>
                  <a:srgbClr val="001E70"/>
                </a:solidFill>
                <a:latin typeface="Tek Tall Arabic Bold"/>
                <a:ea typeface="Tek Tall Arabic Bold"/>
                <a:cs typeface="Tek Tall Arabic Bold"/>
                <a:sym typeface="Tek Tall Arabic Bold"/>
              </a:rPr>
              <a:t>Fonctionnaliés</a:t>
            </a:r>
          </a:p>
          <a:p>
            <a:pPr algn="ctr">
              <a:lnSpc>
                <a:spcPts val="6719"/>
              </a:lnSpc>
            </a:pPr>
            <a:r>
              <a:rPr lang="en-US" b="true" sz="4799" spc="215">
                <a:solidFill>
                  <a:srgbClr val="001E70"/>
                </a:solidFill>
                <a:latin typeface="Tek Tall Arabic Bold"/>
                <a:ea typeface="Tek Tall Arabic Bold"/>
                <a:cs typeface="Tek Tall Arabic Bold"/>
                <a:sym typeface="Tek Tall Arabic Bold"/>
              </a:rPr>
              <a:t>suppémentaires</a:t>
            </a:r>
          </a:p>
        </p:txBody>
      </p:sp>
      <p:sp>
        <p:nvSpPr>
          <p:cNvPr name="TextBox 10" id="10"/>
          <p:cNvSpPr txBox="true"/>
          <p:nvPr/>
        </p:nvSpPr>
        <p:spPr>
          <a:xfrm rot="0">
            <a:off x="12298294" y="5868270"/>
            <a:ext cx="4695822" cy="1830070"/>
          </a:xfrm>
          <a:prstGeom prst="rect">
            <a:avLst/>
          </a:prstGeom>
        </p:spPr>
        <p:txBody>
          <a:bodyPr anchor="t" rtlCol="false" tIns="0" lIns="0" bIns="0" rIns="0">
            <a:spAutoFit/>
          </a:bodyPr>
          <a:lstStyle/>
          <a:p>
            <a:pPr algn="ctr">
              <a:lnSpc>
                <a:spcPts val="7279"/>
              </a:lnSpc>
            </a:pPr>
            <a:r>
              <a:rPr lang="en-US" b="true" sz="5199" spc="233">
                <a:solidFill>
                  <a:srgbClr val="001E70"/>
                </a:solidFill>
                <a:latin typeface="Tek Tall Arabic Bold"/>
                <a:ea typeface="Tek Tall Arabic Bold"/>
                <a:cs typeface="Tek Tall Arabic Bold"/>
                <a:sym typeface="Tek Tall Arabic Bold"/>
              </a:rPr>
              <a:t>Diagramme</a:t>
            </a:r>
          </a:p>
          <a:p>
            <a:pPr algn="ctr">
              <a:lnSpc>
                <a:spcPts val="7279"/>
              </a:lnSpc>
            </a:pPr>
            <a:r>
              <a:rPr lang="en-US" b="true" sz="5199" spc="233">
                <a:solidFill>
                  <a:srgbClr val="001E70"/>
                </a:solidFill>
                <a:latin typeface="Tek Tall Arabic Bold"/>
                <a:ea typeface="Tek Tall Arabic Bold"/>
                <a:cs typeface="Tek Tall Arabic Bold"/>
                <a:sym typeface="Tek Tall Arabic Bold"/>
              </a:rPr>
              <a:t>de classes</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TextBox 4" id="4"/>
          <p:cNvSpPr txBox="true"/>
          <p:nvPr/>
        </p:nvSpPr>
        <p:spPr>
          <a:xfrm rot="0">
            <a:off x="1982702" y="1573679"/>
            <a:ext cx="14322596" cy="7941311"/>
          </a:xfrm>
          <a:prstGeom prst="rect">
            <a:avLst/>
          </a:prstGeom>
        </p:spPr>
        <p:txBody>
          <a:bodyPr anchor="t" rtlCol="false" tIns="0" lIns="0" bIns="0" rIns="0">
            <a:spAutoFit/>
          </a:bodyPr>
          <a:lstStyle/>
          <a:p>
            <a:pPr algn="ctr">
              <a:lnSpc>
                <a:spcPts val="21139"/>
              </a:lnSpc>
            </a:pPr>
            <a:r>
              <a:rPr lang="en-US" sz="15099" spc="679">
                <a:solidFill>
                  <a:srgbClr val="FFFFFF"/>
                </a:solidFill>
                <a:latin typeface="Ara Hamah Alfidaa"/>
                <a:ea typeface="Ara Hamah Alfidaa"/>
                <a:cs typeface="Ara Hamah Alfidaa"/>
                <a:sym typeface="Ara Hamah Alfidaa"/>
              </a:rPr>
              <a:t>Creation</a:t>
            </a:r>
            <a:r>
              <a:rPr lang="en-US" sz="15099" spc="679">
                <a:solidFill>
                  <a:srgbClr val="FFFFFF"/>
                </a:solidFill>
                <a:latin typeface="Ara Hamah Alfidaa"/>
                <a:ea typeface="Ara Hamah Alfidaa"/>
                <a:cs typeface="Ara Hamah Alfidaa"/>
                <a:sym typeface="Ara Hamah Alfidaa"/>
              </a:rPr>
              <a:t> </a:t>
            </a:r>
          </a:p>
          <a:p>
            <a:pPr algn="ctr">
              <a:lnSpc>
                <a:spcPts val="21139"/>
              </a:lnSpc>
            </a:pPr>
            <a:r>
              <a:rPr lang="en-US" sz="15099" spc="679">
                <a:solidFill>
                  <a:srgbClr val="FFFFFF"/>
                </a:solidFill>
                <a:latin typeface="Ara Hamah Alfidaa"/>
                <a:ea typeface="Ara Hamah Alfidaa"/>
                <a:cs typeface="Ara Hamah Alfidaa"/>
                <a:sym typeface="Ara Hamah Alfidaa"/>
              </a:rPr>
              <a:t>du jeu</a:t>
            </a:r>
          </a:p>
          <a:p>
            <a:pPr algn="ctr">
              <a:lnSpc>
                <a:spcPts val="21139"/>
              </a:lnSpc>
            </a:pPr>
          </a:p>
        </p:txBody>
      </p:sp>
      <p:sp>
        <p:nvSpPr>
          <p:cNvPr name="TextBox 5" id="5"/>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3390696"/>
            <a:ext cx="4907245" cy="4907245"/>
            <a:chOff x="0" y="0"/>
            <a:chExt cx="6350000" cy="6350000"/>
          </a:xfrm>
        </p:grpSpPr>
        <p:sp>
          <p:nvSpPr>
            <p:cNvPr name="Freeform 5" id="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0" t="-8610" r="0" b="-8610"/>
              </a:stretch>
            </a:blipFill>
          </p:spPr>
        </p:sp>
        <p:sp>
          <p:nvSpPr>
            <p:cNvPr name="Freeform 6" id="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7" id="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8" id="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9" id="9"/>
          <p:cNvGrpSpPr>
            <a:grpSpLocks noChangeAspect="true"/>
          </p:cNvGrpSpPr>
          <p:nvPr/>
        </p:nvGrpSpPr>
        <p:grpSpPr>
          <a:xfrm rot="0">
            <a:off x="6710156" y="3390696"/>
            <a:ext cx="4907245" cy="4907245"/>
            <a:chOff x="0" y="0"/>
            <a:chExt cx="6350000" cy="6350000"/>
          </a:xfrm>
        </p:grpSpPr>
        <p:sp>
          <p:nvSpPr>
            <p:cNvPr name="Freeform 10" id="1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0" t="-8027" r="0" b="-8027"/>
              </a:stretch>
            </a:blipFill>
          </p:spPr>
        </p:sp>
        <p:sp>
          <p:nvSpPr>
            <p:cNvPr name="Freeform 11" id="1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2" id="1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3" id="1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14" id="14"/>
          <p:cNvGrpSpPr>
            <a:grpSpLocks noChangeAspect="true"/>
          </p:cNvGrpSpPr>
          <p:nvPr/>
        </p:nvGrpSpPr>
        <p:grpSpPr>
          <a:xfrm rot="0">
            <a:off x="12388926" y="3390696"/>
            <a:ext cx="4907245" cy="4907245"/>
            <a:chOff x="0" y="0"/>
            <a:chExt cx="6350000" cy="6350000"/>
          </a:xfrm>
        </p:grpSpPr>
        <p:sp>
          <p:nvSpPr>
            <p:cNvPr name="Freeform 15" id="1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7"/>
              <a:stretch>
                <a:fillRect l="0" t="-6702" r="0" b="-6702"/>
              </a:stretch>
            </a:blipFill>
          </p:spPr>
        </p:sp>
        <p:sp>
          <p:nvSpPr>
            <p:cNvPr name="Freeform 16" id="1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7" id="1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8" id="1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TextBox 19" id="19"/>
          <p:cNvSpPr txBox="true"/>
          <p:nvPr/>
        </p:nvSpPr>
        <p:spPr>
          <a:xfrm rot="0">
            <a:off x="1327133" y="-15256"/>
            <a:ext cx="15158500"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Ara Hamah Alfidaa"/>
                <a:ea typeface="Ara Hamah Alfidaa"/>
                <a:cs typeface="Ara Hamah Alfidaa"/>
                <a:sym typeface="Ara Hamah Alfidaa"/>
              </a:rPr>
              <a:t>CrEATION DU JEU</a:t>
            </a:r>
          </a:p>
        </p:txBody>
      </p:sp>
      <p:sp>
        <p:nvSpPr>
          <p:cNvPr name="TextBox 20" id="20"/>
          <p:cNvSpPr txBox="true"/>
          <p:nvPr/>
        </p:nvSpPr>
        <p:spPr>
          <a:xfrm rot="0">
            <a:off x="1327133" y="1682546"/>
            <a:ext cx="15158500"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Ara Hamah Alfidaa"/>
                <a:ea typeface="Ara Hamah Alfidaa"/>
                <a:cs typeface="Ara Hamah Alfidaa"/>
                <a:sym typeface="Ara Hamah Alfidaa"/>
              </a:rPr>
              <a:t>Premiers pas</a:t>
            </a:r>
          </a:p>
        </p:txBody>
      </p:sp>
      <p:sp>
        <p:nvSpPr>
          <p:cNvPr name="TextBox 21" id="21"/>
          <p:cNvSpPr txBox="true"/>
          <p:nvPr/>
        </p:nvSpPr>
        <p:spPr>
          <a:xfrm rot="0">
            <a:off x="104269" y="8321675"/>
            <a:ext cx="6756107" cy="1422401"/>
          </a:xfrm>
          <a:prstGeom prst="rect">
            <a:avLst/>
          </a:prstGeom>
        </p:spPr>
        <p:txBody>
          <a:bodyPr anchor="t" rtlCol="false" tIns="0" lIns="0" bIns="0" rIns="0">
            <a:spAutoFit/>
          </a:bodyPr>
          <a:lstStyle/>
          <a:p>
            <a:pPr algn="ctr">
              <a:lnSpc>
                <a:spcPts val="6860"/>
              </a:lnSpc>
            </a:pPr>
            <a:r>
              <a:rPr lang="en-US" sz="4900">
                <a:solidFill>
                  <a:srgbClr val="FFFFFF"/>
                </a:solidFill>
                <a:latin typeface="Ara Hamah Alfidaa"/>
                <a:ea typeface="Ara Hamah Alfidaa"/>
                <a:cs typeface="Ara Hamah Alfidaa"/>
                <a:sym typeface="Ara Hamah Alfidaa"/>
              </a:rPr>
              <a:t>Ajout des premieres classes  </a:t>
            </a:r>
          </a:p>
          <a:p>
            <a:pPr algn="ctr">
              <a:lnSpc>
                <a:spcPts val="2450"/>
              </a:lnSpc>
            </a:pPr>
            <a:r>
              <a:rPr lang="en-US" sz="4900">
                <a:solidFill>
                  <a:srgbClr val="FFFFFF"/>
                </a:solidFill>
                <a:latin typeface="Ara Hamah Alfidaa"/>
                <a:ea typeface="Ara Hamah Alfidaa"/>
                <a:cs typeface="Ara Hamah Alfidaa"/>
                <a:sym typeface="Ara Hamah Alfidaa"/>
              </a:rPr>
              <a:t>par massyl</a:t>
            </a:r>
          </a:p>
        </p:txBody>
      </p:sp>
      <p:sp>
        <p:nvSpPr>
          <p:cNvPr name="TextBox 22" id="22"/>
          <p:cNvSpPr txBox="true"/>
          <p:nvPr/>
        </p:nvSpPr>
        <p:spPr>
          <a:xfrm rot="0">
            <a:off x="5785725" y="8296275"/>
            <a:ext cx="6756107" cy="1463675"/>
          </a:xfrm>
          <a:prstGeom prst="rect">
            <a:avLst/>
          </a:prstGeom>
        </p:spPr>
        <p:txBody>
          <a:bodyPr anchor="t" rtlCol="false" tIns="0" lIns="0" bIns="0" rIns="0">
            <a:spAutoFit/>
          </a:bodyPr>
          <a:lstStyle/>
          <a:p>
            <a:pPr algn="ctr">
              <a:lnSpc>
                <a:spcPts val="7000"/>
              </a:lnSpc>
            </a:pPr>
            <a:r>
              <a:rPr lang="en-US" sz="5000">
                <a:solidFill>
                  <a:srgbClr val="FFFFFF"/>
                </a:solidFill>
                <a:latin typeface="Ara Hamah Alfidaa"/>
                <a:ea typeface="Ara Hamah Alfidaa"/>
                <a:cs typeface="Ara Hamah Alfidaa"/>
                <a:sym typeface="Ara Hamah Alfidaa"/>
              </a:rPr>
              <a:t>essait des textures </a:t>
            </a:r>
          </a:p>
          <a:p>
            <a:pPr algn="ctr">
              <a:lnSpc>
                <a:spcPts val="2500"/>
              </a:lnSpc>
            </a:pPr>
            <a:r>
              <a:rPr lang="en-US" sz="5000">
                <a:solidFill>
                  <a:srgbClr val="FFFFFF"/>
                </a:solidFill>
                <a:latin typeface="Ara Hamah Alfidaa"/>
                <a:ea typeface="Ara Hamah Alfidaa"/>
                <a:cs typeface="Ara Hamah Alfidaa"/>
                <a:sym typeface="Ara Hamah Alfidaa"/>
              </a:rPr>
              <a:t>par Manel</a:t>
            </a:r>
          </a:p>
        </p:txBody>
      </p:sp>
      <p:sp>
        <p:nvSpPr>
          <p:cNvPr name="TextBox 23" id="23"/>
          <p:cNvSpPr txBox="true"/>
          <p:nvPr/>
        </p:nvSpPr>
        <p:spPr>
          <a:xfrm rot="0">
            <a:off x="11464495" y="8312150"/>
            <a:ext cx="6756107" cy="1463675"/>
          </a:xfrm>
          <a:prstGeom prst="rect">
            <a:avLst/>
          </a:prstGeom>
        </p:spPr>
        <p:txBody>
          <a:bodyPr anchor="t" rtlCol="false" tIns="0" lIns="0" bIns="0" rIns="0">
            <a:spAutoFit/>
          </a:bodyPr>
          <a:lstStyle/>
          <a:p>
            <a:pPr algn="ctr">
              <a:lnSpc>
                <a:spcPts val="7000"/>
              </a:lnSpc>
            </a:pPr>
            <a:r>
              <a:rPr lang="en-US" sz="5000">
                <a:solidFill>
                  <a:srgbClr val="FFFFFF"/>
                </a:solidFill>
                <a:latin typeface="Ara Hamah Alfidaa"/>
                <a:ea typeface="Ara Hamah Alfidaa"/>
                <a:cs typeface="Ara Hamah Alfidaa"/>
                <a:sym typeface="Ara Hamah Alfidaa"/>
              </a:rPr>
              <a:t>Ajout des types de terrains </a:t>
            </a:r>
          </a:p>
          <a:p>
            <a:pPr algn="ctr">
              <a:lnSpc>
                <a:spcPts val="2500"/>
              </a:lnSpc>
            </a:pPr>
            <a:r>
              <a:rPr lang="en-US" sz="5000">
                <a:solidFill>
                  <a:srgbClr val="FFFFFF"/>
                </a:solidFill>
                <a:latin typeface="Ara Hamah Alfidaa"/>
                <a:ea typeface="Ara Hamah Alfidaa"/>
                <a:cs typeface="Ara Hamah Alfidaa"/>
                <a:sym typeface="Ara Hamah Alfidaa"/>
              </a:rPr>
              <a:t>par Minh</a:t>
            </a:r>
          </a:p>
        </p:txBody>
      </p:sp>
      <p:sp>
        <p:nvSpPr>
          <p:cNvPr name="TextBox 24" id="24"/>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7460401"/>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2106960" y="3047680"/>
            <a:ext cx="6154600" cy="6154600"/>
            <a:chOff x="0" y="0"/>
            <a:chExt cx="6350000" cy="6350000"/>
          </a:xfrm>
        </p:grpSpPr>
        <p:sp>
          <p:nvSpPr>
            <p:cNvPr name="Freeform 5" id="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0" t="-194" r="0" b="-194"/>
              </a:stretch>
            </a:blipFill>
          </p:spPr>
        </p:sp>
        <p:sp>
          <p:nvSpPr>
            <p:cNvPr name="Freeform 6" id="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7" id="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8" id="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9" id="9"/>
          <p:cNvGrpSpPr>
            <a:grpSpLocks noChangeAspect="true"/>
          </p:cNvGrpSpPr>
          <p:nvPr/>
        </p:nvGrpSpPr>
        <p:grpSpPr>
          <a:xfrm rot="0">
            <a:off x="9745122" y="3047680"/>
            <a:ext cx="6154600" cy="6154600"/>
            <a:chOff x="0" y="0"/>
            <a:chExt cx="6350000" cy="6350000"/>
          </a:xfrm>
        </p:grpSpPr>
        <p:sp>
          <p:nvSpPr>
            <p:cNvPr name="Freeform 10" id="1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0" t="-6395" r="0" b="-6395"/>
              </a:stretch>
            </a:blipFill>
          </p:spPr>
        </p:sp>
        <p:sp>
          <p:nvSpPr>
            <p:cNvPr name="Freeform 11" id="1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2" id="1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3" id="1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TextBox 14" id="14"/>
          <p:cNvSpPr txBox="true"/>
          <p:nvPr/>
        </p:nvSpPr>
        <p:spPr>
          <a:xfrm rot="0">
            <a:off x="1327133" y="-266700"/>
            <a:ext cx="15158500" cy="2413635"/>
          </a:xfrm>
          <a:prstGeom prst="rect">
            <a:avLst/>
          </a:prstGeom>
        </p:spPr>
        <p:txBody>
          <a:bodyPr anchor="t" rtlCol="false" tIns="0" lIns="0" bIns="0" rIns="0">
            <a:spAutoFit/>
          </a:bodyPr>
          <a:lstStyle/>
          <a:p>
            <a:pPr algn="ctr">
              <a:lnSpc>
                <a:spcPts val="19739"/>
              </a:lnSpc>
            </a:pPr>
            <a:r>
              <a:rPr lang="en-US" sz="14100">
                <a:solidFill>
                  <a:srgbClr val="FFFFFF"/>
                </a:solidFill>
                <a:latin typeface="Ara Hamah Alfidaa"/>
                <a:ea typeface="Ara Hamah Alfidaa"/>
                <a:cs typeface="Ara Hamah Alfidaa"/>
                <a:sym typeface="Ara Hamah Alfidaa"/>
              </a:rPr>
              <a:t>CrEATION DU JEU</a:t>
            </a:r>
          </a:p>
        </p:txBody>
      </p:sp>
      <p:sp>
        <p:nvSpPr>
          <p:cNvPr name="TextBox 15" id="15"/>
          <p:cNvSpPr txBox="true"/>
          <p:nvPr/>
        </p:nvSpPr>
        <p:spPr>
          <a:xfrm rot="0">
            <a:off x="1806207" y="9107030"/>
            <a:ext cx="6756107" cy="837564"/>
          </a:xfrm>
          <a:prstGeom prst="rect">
            <a:avLst/>
          </a:prstGeom>
        </p:spPr>
        <p:txBody>
          <a:bodyPr anchor="t" rtlCol="false" tIns="0" lIns="0" bIns="0" rIns="0">
            <a:spAutoFit/>
          </a:bodyPr>
          <a:lstStyle/>
          <a:p>
            <a:pPr algn="ctr">
              <a:lnSpc>
                <a:spcPts val="6860"/>
              </a:lnSpc>
            </a:pPr>
            <a:r>
              <a:rPr lang="en-US" sz="4900">
                <a:solidFill>
                  <a:srgbClr val="FFFFFF"/>
                </a:solidFill>
                <a:latin typeface="Ara Hamah Alfidaa"/>
                <a:ea typeface="Ara Hamah Alfidaa"/>
                <a:cs typeface="Ara Hamah Alfidaa"/>
                <a:sym typeface="Ara Hamah Alfidaa"/>
              </a:rPr>
              <a:t>Choix des personnages  </a:t>
            </a:r>
          </a:p>
        </p:txBody>
      </p:sp>
      <p:sp>
        <p:nvSpPr>
          <p:cNvPr name="TextBox 16" id="16"/>
          <p:cNvSpPr txBox="true"/>
          <p:nvPr/>
        </p:nvSpPr>
        <p:spPr>
          <a:xfrm rot="0">
            <a:off x="9294706" y="9107030"/>
            <a:ext cx="6756107" cy="837564"/>
          </a:xfrm>
          <a:prstGeom prst="rect">
            <a:avLst/>
          </a:prstGeom>
        </p:spPr>
        <p:txBody>
          <a:bodyPr anchor="t" rtlCol="false" tIns="0" lIns="0" bIns="0" rIns="0">
            <a:spAutoFit/>
          </a:bodyPr>
          <a:lstStyle/>
          <a:p>
            <a:pPr algn="ctr">
              <a:lnSpc>
                <a:spcPts val="6860"/>
              </a:lnSpc>
            </a:pPr>
            <a:r>
              <a:rPr lang="en-US" sz="4900">
                <a:solidFill>
                  <a:srgbClr val="FFFFFF"/>
                </a:solidFill>
                <a:latin typeface="Ara Hamah Alfidaa"/>
                <a:ea typeface="Ara Hamah Alfidaa"/>
                <a:cs typeface="Ara Hamah Alfidaa"/>
                <a:sym typeface="Ara Hamah Alfidaa"/>
              </a:rPr>
              <a:t>Plus de diversite pour la map </a:t>
            </a:r>
          </a:p>
        </p:txBody>
      </p:sp>
      <p:sp>
        <p:nvSpPr>
          <p:cNvPr name="TextBox 17" id="17"/>
          <p:cNvSpPr txBox="true"/>
          <p:nvPr/>
        </p:nvSpPr>
        <p:spPr>
          <a:xfrm rot="0">
            <a:off x="1327133" y="1469287"/>
            <a:ext cx="15158500"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Ara Hamah Alfidaa"/>
                <a:ea typeface="Ara Hamah Alfidaa"/>
                <a:cs typeface="Ara Hamah Alfidaa"/>
                <a:sym typeface="Ara Hamah Alfidaa"/>
              </a:rPr>
              <a:t>Premiers pas</a:t>
            </a:r>
          </a:p>
        </p:txBody>
      </p:sp>
      <p:sp>
        <p:nvSpPr>
          <p:cNvPr name="TextBox 18" id="18"/>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210812" y="-2600112"/>
            <a:ext cx="26931805" cy="19128889"/>
          </a:xfrm>
          <a:custGeom>
            <a:avLst/>
            <a:gdLst/>
            <a:ahLst/>
            <a:cxnLst/>
            <a:rect r="r" b="b" t="t" l="l"/>
            <a:pathLst>
              <a:path h="19128889" w="26931805">
                <a:moveTo>
                  <a:pt x="0" y="0"/>
                </a:moveTo>
                <a:lnTo>
                  <a:pt x="26931806" y="0"/>
                </a:lnTo>
                <a:lnTo>
                  <a:pt x="26931806" y="19128888"/>
                </a:lnTo>
                <a:lnTo>
                  <a:pt x="0" y="19128888"/>
                </a:lnTo>
                <a:lnTo>
                  <a:pt x="0" y="0"/>
                </a:lnTo>
                <a:close/>
              </a:path>
            </a:pathLst>
          </a:custGeom>
          <a:blipFill>
            <a:blip r:embed="rId3">
              <a:alphaModFix amt="53000"/>
            </a:blip>
            <a:stretch>
              <a:fillRect l="0" t="0" r="0" b="0"/>
            </a:stretch>
          </a:blipFill>
        </p:spPr>
      </p:sp>
      <p:sp>
        <p:nvSpPr>
          <p:cNvPr name="TextBox 4" id="4"/>
          <p:cNvSpPr txBox="true"/>
          <p:nvPr/>
        </p:nvSpPr>
        <p:spPr>
          <a:xfrm rot="0">
            <a:off x="1424652" y="1437"/>
            <a:ext cx="10558576" cy="3479801"/>
          </a:xfrm>
          <a:prstGeom prst="rect">
            <a:avLst/>
          </a:prstGeom>
        </p:spPr>
        <p:txBody>
          <a:bodyPr anchor="t" rtlCol="false" tIns="0" lIns="0" bIns="0" rIns="0">
            <a:spAutoFit/>
          </a:bodyPr>
          <a:lstStyle/>
          <a:p>
            <a:pPr algn="l">
              <a:lnSpc>
                <a:spcPts val="13999"/>
              </a:lnSpc>
            </a:pPr>
            <a:r>
              <a:rPr lang="en-US" sz="9999" spc="169">
                <a:solidFill>
                  <a:srgbClr val="FFFFFF"/>
                </a:solidFill>
                <a:latin typeface="Ara Hamah Alfidaa"/>
                <a:ea typeface="Ara Hamah Alfidaa"/>
                <a:cs typeface="Ara Hamah Alfidaa"/>
                <a:sym typeface="Ara Hamah Alfidaa"/>
              </a:rPr>
              <a:t>Fonctionnalites</a:t>
            </a:r>
          </a:p>
          <a:p>
            <a:pPr algn="l">
              <a:lnSpc>
                <a:spcPts val="13999"/>
              </a:lnSpc>
            </a:pPr>
            <a:r>
              <a:rPr lang="en-US" sz="9999" spc="169">
                <a:solidFill>
                  <a:srgbClr val="FFFFFF"/>
                </a:solidFill>
                <a:latin typeface="Ara Hamah Alfidaa"/>
                <a:ea typeface="Ara Hamah Alfidaa"/>
                <a:cs typeface="Ara Hamah Alfidaa"/>
                <a:sym typeface="Ara Hamah Alfidaa"/>
              </a:rPr>
              <a:t>Suplementaires</a:t>
            </a:r>
          </a:p>
        </p:txBody>
      </p:sp>
      <p:grpSp>
        <p:nvGrpSpPr>
          <p:cNvPr name="Group 5" id="5"/>
          <p:cNvGrpSpPr/>
          <p:nvPr/>
        </p:nvGrpSpPr>
        <p:grpSpPr>
          <a:xfrm rot="0">
            <a:off x="1722582" y="3331286"/>
            <a:ext cx="800090" cy="1202563"/>
            <a:chOff x="0" y="0"/>
            <a:chExt cx="1066786" cy="1603418"/>
          </a:xfrm>
        </p:grpSpPr>
        <p:sp>
          <p:nvSpPr>
            <p:cNvPr name="Freeform 6" id="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1</a:t>
              </a:r>
            </a:p>
          </p:txBody>
        </p:sp>
      </p:grpSp>
      <p:grpSp>
        <p:nvGrpSpPr>
          <p:cNvPr name="Group 8" id="8"/>
          <p:cNvGrpSpPr/>
          <p:nvPr/>
        </p:nvGrpSpPr>
        <p:grpSpPr>
          <a:xfrm rot="0">
            <a:off x="1722582" y="4544723"/>
            <a:ext cx="800090" cy="1202563"/>
            <a:chOff x="0" y="0"/>
            <a:chExt cx="1066786" cy="1603418"/>
          </a:xfrm>
        </p:grpSpPr>
        <p:sp>
          <p:nvSpPr>
            <p:cNvPr name="Freeform 9" id="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2</a:t>
              </a:r>
            </a:p>
          </p:txBody>
        </p:sp>
      </p:grpSp>
      <p:grpSp>
        <p:nvGrpSpPr>
          <p:cNvPr name="Group 11" id="11"/>
          <p:cNvGrpSpPr/>
          <p:nvPr/>
        </p:nvGrpSpPr>
        <p:grpSpPr>
          <a:xfrm rot="0">
            <a:off x="1745886" y="5747286"/>
            <a:ext cx="800090" cy="1202563"/>
            <a:chOff x="0" y="0"/>
            <a:chExt cx="1066786" cy="1603418"/>
          </a:xfrm>
        </p:grpSpPr>
        <p:sp>
          <p:nvSpPr>
            <p:cNvPr name="Freeform 12" id="1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3</a:t>
              </a:r>
            </a:p>
          </p:txBody>
        </p:sp>
      </p:grpSp>
      <p:grpSp>
        <p:nvGrpSpPr>
          <p:cNvPr name="Group 14" id="14"/>
          <p:cNvGrpSpPr/>
          <p:nvPr/>
        </p:nvGrpSpPr>
        <p:grpSpPr>
          <a:xfrm rot="0">
            <a:off x="5544730" y="3331286"/>
            <a:ext cx="800090" cy="1202563"/>
            <a:chOff x="0" y="0"/>
            <a:chExt cx="1066786" cy="1603418"/>
          </a:xfrm>
        </p:grpSpPr>
        <p:sp>
          <p:nvSpPr>
            <p:cNvPr name="Freeform 15" id="1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6</a:t>
              </a:r>
            </a:p>
          </p:txBody>
        </p:sp>
      </p:grpSp>
      <p:grpSp>
        <p:nvGrpSpPr>
          <p:cNvPr name="Group 17" id="17"/>
          <p:cNvGrpSpPr/>
          <p:nvPr/>
        </p:nvGrpSpPr>
        <p:grpSpPr>
          <a:xfrm rot="0">
            <a:off x="5544730" y="4544723"/>
            <a:ext cx="800090" cy="1202563"/>
            <a:chOff x="0" y="0"/>
            <a:chExt cx="1066786" cy="1603418"/>
          </a:xfrm>
        </p:grpSpPr>
        <p:sp>
          <p:nvSpPr>
            <p:cNvPr name="Freeform 18" id="18"/>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7</a:t>
              </a:r>
            </a:p>
          </p:txBody>
        </p:sp>
      </p:grpSp>
      <p:grpSp>
        <p:nvGrpSpPr>
          <p:cNvPr name="Group 20" id="20"/>
          <p:cNvGrpSpPr/>
          <p:nvPr/>
        </p:nvGrpSpPr>
        <p:grpSpPr>
          <a:xfrm rot="0">
            <a:off x="5568035" y="5747286"/>
            <a:ext cx="800090" cy="1202563"/>
            <a:chOff x="0" y="0"/>
            <a:chExt cx="1066786" cy="1603418"/>
          </a:xfrm>
        </p:grpSpPr>
        <p:sp>
          <p:nvSpPr>
            <p:cNvPr name="Freeform 21" id="21"/>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8</a:t>
              </a:r>
            </a:p>
          </p:txBody>
        </p:sp>
      </p:grpSp>
      <p:grpSp>
        <p:nvGrpSpPr>
          <p:cNvPr name="Group 23" id="23"/>
          <p:cNvGrpSpPr/>
          <p:nvPr/>
        </p:nvGrpSpPr>
        <p:grpSpPr>
          <a:xfrm rot="0">
            <a:off x="1745886" y="6964332"/>
            <a:ext cx="800090" cy="1202563"/>
            <a:chOff x="0" y="0"/>
            <a:chExt cx="1066786" cy="1603418"/>
          </a:xfrm>
        </p:grpSpPr>
        <p:sp>
          <p:nvSpPr>
            <p:cNvPr name="Freeform 24" id="24"/>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4</a:t>
              </a:r>
            </a:p>
          </p:txBody>
        </p:sp>
      </p:grpSp>
      <p:grpSp>
        <p:nvGrpSpPr>
          <p:cNvPr name="Group 26" id="26"/>
          <p:cNvGrpSpPr/>
          <p:nvPr/>
        </p:nvGrpSpPr>
        <p:grpSpPr>
          <a:xfrm rot="0">
            <a:off x="5568035" y="6964332"/>
            <a:ext cx="800090" cy="1202563"/>
            <a:chOff x="0" y="0"/>
            <a:chExt cx="1066786" cy="1603418"/>
          </a:xfrm>
        </p:grpSpPr>
        <p:sp>
          <p:nvSpPr>
            <p:cNvPr name="Freeform 27" id="27"/>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9</a:t>
              </a:r>
            </a:p>
          </p:txBody>
        </p:sp>
      </p:grpSp>
      <p:sp>
        <p:nvSpPr>
          <p:cNvPr name="Freeform 29" id="29"/>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grpSp>
        <p:nvGrpSpPr>
          <p:cNvPr name="Group 30" id="30"/>
          <p:cNvGrpSpPr/>
          <p:nvPr/>
        </p:nvGrpSpPr>
        <p:grpSpPr>
          <a:xfrm rot="0">
            <a:off x="1745886" y="8185945"/>
            <a:ext cx="800090" cy="1202563"/>
            <a:chOff x="0" y="0"/>
            <a:chExt cx="1066786" cy="1603418"/>
          </a:xfrm>
        </p:grpSpPr>
        <p:sp>
          <p:nvSpPr>
            <p:cNvPr name="Freeform 31" id="31"/>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5</a:t>
              </a:r>
            </a:p>
          </p:txBody>
        </p:sp>
      </p:grpSp>
      <p:grpSp>
        <p:nvGrpSpPr>
          <p:cNvPr name="Group 33" id="33"/>
          <p:cNvGrpSpPr/>
          <p:nvPr/>
        </p:nvGrpSpPr>
        <p:grpSpPr>
          <a:xfrm rot="0">
            <a:off x="5568035" y="8299146"/>
            <a:ext cx="800090" cy="2606374"/>
            <a:chOff x="0" y="0"/>
            <a:chExt cx="1066786" cy="3475165"/>
          </a:xfrm>
        </p:grpSpPr>
        <p:sp>
          <p:nvSpPr>
            <p:cNvPr name="Freeform 34" id="34"/>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0" y="-152400"/>
              <a:ext cx="1032936" cy="3627565"/>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100</a:t>
              </a:r>
            </a:p>
          </p:txBody>
        </p:sp>
      </p:grpSp>
      <p:sp>
        <p:nvSpPr>
          <p:cNvPr name="TextBox 36" id="36"/>
          <p:cNvSpPr txBox="true"/>
          <p:nvPr/>
        </p:nvSpPr>
        <p:spPr>
          <a:xfrm rot="0">
            <a:off x="2881792" y="3719362"/>
            <a:ext cx="2302098" cy="316520"/>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L’écran Menu</a:t>
            </a:r>
          </a:p>
        </p:txBody>
      </p:sp>
      <p:sp>
        <p:nvSpPr>
          <p:cNvPr name="TextBox 37" id="37"/>
          <p:cNvSpPr txBox="true"/>
          <p:nvPr/>
        </p:nvSpPr>
        <p:spPr>
          <a:xfrm rot="0">
            <a:off x="2882652" y="4752456"/>
            <a:ext cx="2302098" cy="920108"/>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L’écran de sélection </a:t>
            </a:r>
          </a:p>
          <a:p>
            <a:pPr algn="l">
              <a:lnSpc>
                <a:spcPts val="2386"/>
              </a:lnSpc>
            </a:pPr>
            <a:r>
              <a:rPr lang="en-US" sz="2273" spc="18">
                <a:solidFill>
                  <a:srgbClr val="FFFFFF"/>
                </a:solidFill>
                <a:latin typeface="TT Chocolates"/>
                <a:ea typeface="TT Chocolates"/>
                <a:cs typeface="TT Chocolates"/>
                <a:sym typeface="TT Chocolates"/>
              </a:rPr>
              <a:t>de carte</a:t>
            </a:r>
          </a:p>
        </p:txBody>
      </p:sp>
      <p:sp>
        <p:nvSpPr>
          <p:cNvPr name="TextBox 38" id="38"/>
          <p:cNvSpPr txBox="true"/>
          <p:nvPr/>
        </p:nvSpPr>
        <p:spPr>
          <a:xfrm rot="0">
            <a:off x="2881792" y="5937325"/>
            <a:ext cx="2302098" cy="920108"/>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L’écran de sélection de personnages</a:t>
            </a:r>
          </a:p>
        </p:txBody>
      </p:sp>
      <p:sp>
        <p:nvSpPr>
          <p:cNvPr name="TextBox 39" id="39"/>
          <p:cNvSpPr txBox="true"/>
          <p:nvPr/>
        </p:nvSpPr>
        <p:spPr>
          <a:xfrm rot="0">
            <a:off x="6703940" y="3637698"/>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Partie d’IA pour les ennemies</a:t>
            </a:r>
          </a:p>
        </p:txBody>
      </p:sp>
      <p:sp>
        <p:nvSpPr>
          <p:cNvPr name="TextBox 40" id="40"/>
          <p:cNvSpPr txBox="true"/>
          <p:nvPr/>
        </p:nvSpPr>
        <p:spPr>
          <a:xfrm rot="0">
            <a:off x="6756097" y="4712063"/>
            <a:ext cx="2440060" cy="920108"/>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Section d’affichage des info du personnage</a:t>
            </a:r>
          </a:p>
        </p:txBody>
      </p:sp>
      <p:sp>
        <p:nvSpPr>
          <p:cNvPr name="TextBox 41" id="41"/>
          <p:cNvSpPr txBox="true"/>
          <p:nvPr/>
        </p:nvSpPr>
        <p:spPr>
          <a:xfrm rot="0">
            <a:off x="6703940" y="6088222"/>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Fonds d’écran Victoire et Perdu</a:t>
            </a:r>
          </a:p>
        </p:txBody>
      </p:sp>
      <p:sp>
        <p:nvSpPr>
          <p:cNvPr name="TextBox 42" id="42"/>
          <p:cNvSpPr txBox="true"/>
          <p:nvPr/>
        </p:nvSpPr>
        <p:spPr>
          <a:xfrm rot="0">
            <a:off x="2881792" y="7305267"/>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Musique et des effets sonores</a:t>
            </a:r>
          </a:p>
        </p:txBody>
      </p:sp>
      <p:sp>
        <p:nvSpPr>
          <p:cNvPr name="TextBox 43" id="43"/>
          <p:cNvSpPr txBox="true"/>
          <p:nvPr/>
        </p:nvSpPr>
        <p:spPr>
          <a:xfrm rot="0">
            <a:off x="6703940" y="7305267"/>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visibilité des unités ennemies</a:t>
            </a:r>
          </a:p>
        </p:txBody>
      </p:sp>
      <p:sp>
        <p:nvSpPr>
          <p:cNvPr name="TextBox 44" id="44"/>
          <p:cNvSpPr txBox="true"/>
          <p:nvPr/>
        </p:nvSpPr>
        <p:spPr>
          <a:xfrm rot="0">
            <a:off x="2881792" y="8526881"/>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Animation des compétences </a:t>
            </a:r>
          </a:p>
        </p:txBody>
      </p:sp>
      <p:sp>
        <p:nvSpPr>
          <p:cNvPr name="TextBox 45" id="45"/>
          <p:cNvSpPr txBox="true"/>
          <p:nvPr/>
        </p:nvSpPr>
        <p:spPr>
          <a:xfrm rot="0">
            <a:off x="6703940" y="8640081"/>
            <a:ext cx="2302098" cy="618314"/>
          </a:xfrm>
          <a:prstGeom prst="rect">
            <a:avLst/>
          </a:prstGeom>
        </p:spPr>
        <p:txBody>
          <a:bodyPr anchor="t" rtlCol="false" tIns="0" lIns="0" bIns="0" rIns="0">
            <a:spAutoFit/>
          </a:bodyPr>
          <a:lstStyle/>
          <a:p>
            <a:pPr algn="l">
              <a:lnSpc>
                <a:spcPts val="2386"/>
              </a:lnSpc>
            </a:pPr>
            <a:r>
              <a:rPr lang="en-US" sz="2273" spc="18">
                <a:solidFill>
                  <a:srgbClr val="FFFFFF"/>
                </a:solidFill>
                <a:latin typeface="TT Chocolates"/>
                <a:ea typeface="TT Chocolates"/>
                <a:cs typeface="TT Chocolates"/>
                <a:sym typeface="TT Chocolates"/>
              </a:rPr>
              <a:t>L’ajout de 9 compétences</a:t>
            </a:r>
          </a:p>
        </p:txBody>
      </p:sp>
      <p:sp>
        <p:nvSpPr>
          <p:cNvPr name="TextBox 46" id="46"/>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84423" y="1028700"/>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5683" r="0" b="-5683"/>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293268" y="4289604"/>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286690" y="4373563"/>
            <a:ext cx="4966032" cy="1377949"/>
          </a:xfrm>
          <a:prstGeom prst="rect">
            <a:avLst/>
          </a:prstGeom>
        </p:spPr>
        <p:txBody>
          <a:bodyPr anchor="t" rtlCol="false" tIns="0" lIns="0" bIns="0" rIns="0">
            <a:spAutoFit/>
          </a:bodyPr>
          <a:lstStyle/>
          <a:p>
            <a:pPr algn="ctr">
              <a:lnSpc>
                <a:spcPts val="11200"/>
              </a:lnSpc>
            </a:pPr>
            <a:r>
              <a:rPr lang="en-US" sz="8000">
                <a:solidFill>
                  <a:srgbClr val="001E70"/>
                </a:solidFill>
                <a:latin typeface="Ara Hamah Alfidaa"/>
                <a:ea typeface="Ara Hamah Alfidaa"/>
                <a:cs typeface="Ara Hamah Alfidaa"/>
                <a:sym typeface="Ara Hamah Alfidaa"/>
              </a:rPr>
              <a:t>ECRAN MENU</a:t>
            </a:r>
          </a:p>
        </p:txBody>
      </p:sp>
      <p:sp>
        <p:nvSpPr>
          <p:cNvPr name="TextBox 10" id="10"/>
          <p:cNvSpPr txBox="true"/>
          <p:nvPr/>
        </p:nvSpPr>
        <p:spPr>
          <a:xfrm rot="0">
            <a:off x="12786390" y="6434522"/>
            <a:ext cx="3966633" cy="1306322"/>
          </a:xfrm>
          <a:prstGeom prst="rect">
            <a:avLst/>
          </a:prstGeom>
        </p:spPr>
        <p:txBody>
          <a:bodyPr anchor="t" rtlCol="false" tIns="0" lIns="0" bIns="0" rIns="0">
            <a:spAutoFit/>
          </a:bodyPr>
          <a:lstStyle/>
          <a:p>
            <a:pPr algn="l">
              <a:lnSpc>
                <a:spcPts val="2599"/>
              </a:lnSpc>
            </a:pPr>
            <a:r>
              <a:rPr lang="en-US" sz="2300" spc="18" b="true">
                <a:solidFill>
                  <a:srgbClr val="001E70"/>
                </a:solidFill>
                <a:latin typeface="TT Chocolates Bold"/>
                <a:ea typeface="TT Chocolates Bold"/>
                <a:cs typeface="TT Chocolates Bold"/>
                <a:sym typeface="TT Chocolates Bold"/>
              </a:rPr>
              <a:t>Un photo inspirée d’un vrai jeu (Ori and the will of the wisp) et une musique de fond (dark souls 1)</a:t>
            </a:r>
          </a:p>
        </p:txBody>
      </p:sp>
      <p:sp>
        <p:nvSpPr>
          <p:cNvPr name="TextBox 11" id="11"/>
          <p:cNvSpPr txBox="true"/>
          <p:nvPr/>
        </p:nvSpPr>
        <p:spPr>
          <a:xfrm rot="0">
            <a:off x="13095615" y="5533390"/>
            <a:ext cx="3348183" cy="445770"/>
          </a:xfrm>
          <a:prstGeom prst="rect">
            <a:avLst/>
          </a:prstGeom>
        </p:spPr>
        <p:txBody>
          <a:bodyPr anchor="t" rtlCol="false" tIns="0" lIns="0" bIns="0" rIns="0">
            <a:spAutoFit/>
          </a:bodyPr>
          <a:lstStyle/>
          <a:p>
            <a:pPr algn="l">
              <a:lnSpc>
                <a:spcPts val="3390"/>
              </a:lnSpc>
            </a:pPr>
            <a:r>
              <a:rPr lang="en-US" sz="3000" spc="24" b="true">
                <a:solidFill>
                  <a:srgbClr val="001E70"/>
                </a:solidFill>
                <a:latin typeface="TT Chocolates Bold"/>
                <a:ea typeface="TT Chocolates Bold"/>
                <a:cs typeface="TT Chocolates Bold"/>
                <a:sym typeface="TT Chocolates Bold"/>
              </a:rPr>
              <a:t>deux modes de jeu</a:t>
            </a:r>
          </a:p>
        </p:txBody>
      </p:sp>
      <p:sp>
        <p:nvSpPr>
          <p:cNvPr name="TextBox 12" id="12"/>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84423" y="1028700"/>
            <a:ext cx="12759070" cy="82296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5211" r="0" b="-5211"/>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293268" y="4289604"/>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582717" y="4743856"/>
            <a:ext cx="4170305" cy="1082675"/>
          </a:xfrm>
          <a:prstGeom prst="rect">
            <a:avLst/>
          </a:prstGeom>
        </p:spPr>
        <p:txBody>
          <a:bodyPr anchor="t" rtlCol="false" tIns="0" lIns="0" bIns="0" rIns="0">
            <a:spAutoFit/>
          </a:bodyPr>
          <a:lstStyle/>
          <a:p>
            <a:pPr algn="ctr">
              <a:lnSpc>
                <a:spcPts val="4000"/>
              </a:lnSpc>
            </a:pPr>
            <a:r>
              <a:rPr lang="en-US" sz="5000">
                <a:solidFill>
                  <a:srgbClr val="001E70"/>
                </a:solidFill>
                <a:latin typeface="Ara Hamah Alfidaa"/>
                <a:ea typeface="Ara Hamah Alfidaa"/>
                <a:cs typeface="Ara Hamah Alfidaa"/>
                <a:sym typeface="Ara Hamah Alfidaa"/>
              </a:rPr>
              <a:t>Ecran selection des cartes</a:t>
            </a:r>
          </a:p>
        </p:txBody>
      </p:sp>
      <p:sp>
        <p:nvSpPr>
          <p:cNvPr name="TextBox 10" id="10"/>
          <p:cNvSpPr txBox="true"/>
          <p:nvPr/>
        </p:nvSpPr>
        <p:spPr>
          <a:xfrm rot="0">
            <a:off x="12786390" y="6033813"/>
            <a:ext cx="3966633" cy="982472"/>
          </a:xfrm>
          <a:prstGeom prst="rect">
            <a:avLst/>
          </a:prstGeom>
        </p:spPr>
        <p:txBody>
          <a:bodyPr anchor="t" rtlCol="false" tIns="0" lIns="0" bIns="0" rIns="0">
            <a:spAutoFit/>
          </a:bodyPr>
          <a:lstStyle/>
          <a:p>
            <a:pPr algn="l">
              <a:lnSpc>
                <a:spcPts val="2599"/>
              </a:lnSpc>
            </a:pPr>
            <a:r>
              <a:rPr lang="en-US" sz="2300" spc="18" b="true">
                <a:solidFill>
                  <a:srgbClr val="001E70"/>
                </a:solidFill>
                <a:latin typeface="TT Chocolates Bold"/>
                <a:ea typeface="TT Chocolates Bold"/>
                <a:cs typeface="TT Chocolates Bold"/>
                <a:sym typeface="TT Chocolates Bold"/>
              </a:rPr>
              <a:t>Deux cartes pour deux ambiances et dynamiques differentes</a:t>
            </a:r>
          </a:p>
        </p:txBody>
      </p:sp>
      <p:sp>
        <p:nvSpPr>
          <p:cNvPr name="TextBox 11" id="11"/>
          <p:cNvSpPr txBox="true"/>
          <p:nvPr/>
        </p:nvSpPr>
        <p:spPr>
          <a:xfrm rot="0">
            <a:off x="16534448" y="8578849"/>
            <a:ext cx="152400" cy="342900"/>
          </a:xfrm>
          <a:prstGeom prst="rect">
            <a:avLst/>
          </a:prstGeom>
        </p:spPr>
        <p:txBody>
          <a:bodyPr anchor="t" rtlCol="false" tIns="0" lIns="0" bIns="0" rIns="0" wrap="none">
            <a:spAutoFit/>
          </a:bodyPr>
          <a:lstStyle/>
          <a:p>
            <a:pPr algn="ctr">
              <a:lnSpc>
                <a:spcPts val="13999"/>
              </a:lnSpc>
              <a:spcBef>
                <a:spcPct val="0"/>
              </a:spcBef>
            </a:pPr>
            <a:r>
              <a:rPr lang="en-US" b="true" sz="9999">
                <a:solidFill>
                  <a:srgbClr val="FFFFFF"/>
                </a:solidFill>
                <a:latin typeface="Open Sans Bold"/>
                <a:ea typeface="Open Sans Bold"/>
                <a:cs typeface="Open Sans Bold"/>
                <a:sym typeface="Open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DAGZcW48x5c</dc:identifier>
  <dcterms:modified xsi:type="dcterms:W3CDTF">2011-08-01T06:04:30Z</dcterms:modified>
  <cp:revision>1</cp:revision>
  <dc:title>Game</dc:title>
</cp:coreProperties>
</file>